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63" r:id="rId1"/>
  </p:sldMasterIdLst>
  <p:notesMasterIdLst>
    <p:notesMasterId r:id="rId14"/>
  </p:notesMasterIdLst>
  <p:sldIdLst>
    <p:sldId id="256" r:id="rId2"/>
    <p:sldId id="269" r:id="rId3"/>
    <p:sldId id="258" r:id="rId4"/>
    <p:sldId id="260" r:id="rId5"/>
    <p:sldId id="261" r:id="rId6"/>
    <p:sldId id="262" r:id="rId7"/>
    <p:sldId id="263" r:id="rId8"/>
    <p:sldId id="264" r:id="rId9"/>
    <p:sldId id="265" r:id="rId10"/>
    <p:sldId id="266" r:id="rId11"/>
    <p:sldId id="267" r:id="rId12"/>
    <p:sldId id="268" r:id="rId13"/>
  </p:sldIdLst>
  <p:sldSz cx="14630400" cy="8229600"/>
  <p:notesSz cx="8229600" cy="14630400"/>
  <p:embeddedFontLst>
    <p:embeddedFont>
      <p:font typeface="Syne" panose="020B0604020202020204" charset="0"/>
      <p:regular r:id="rId15"/>
    </p:embeddedFont>
    <p:embeddedFont>
      <p:font typeface="Syne Extra Bold" panose="020B0604020202020204" charset="0"/>
      <p:regular r:id="rId16"/>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54" d="100"/>
          <a:sy n="54" d="100"/>
        </p:scale>
        <p:origin x="716" y="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1.fntdata"/><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432047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53D814-4C7E-2FF1-0081-75D5F863AC4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7F4C027-7C4D-7373-5CC9-D08CC98ADAC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97FBE53-A1E9-A5A3-B40F-44E0293042B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58D436C-E5D0-6588-E23A-9DCC2DF5D565}"/>
              </a:ext>
            </a:extLst>
          </p:cNvPr>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34726489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1828800" y="1346836"/>
            <a:ext cx="10972800" cy="2865120"/>
          </a:xfrm>
        </p:spPr>
        <p:txBody>
          <a:bodyPr anchor="b"/>
          <a:lstStyle>
            <a:lvl1pPr algn="ctr">
              <a:defRPr sz="7200"/>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828800" y="4322446"/>
            <a:ext cx="10972800" cy="1986914"/>
          </a:xfrm>
        </p:spPr>
        <p:txBody>
          <a:bodyPr/>
          <a:lstStyle>
            <a:lvl1pPr marL="0" indent="0" algn="ctr">
              <a:buNone/>
              <a:defRPr sz="2880"/>
            </a:lvl1pPr>
            <a:lvl2pPr marL="548640" indent="0" algn="ctr">
              <a:buNone/>
              <a:defRPr sz="2400"/>
            </a:lvl2pPr>
            <a:lvl3pPr marL="1097280" indent="0" algn="ctr">
              <a:buNone/>
              <a:defRPr sz="2160"/>
            </a:lvl3pPr>
            <a:lvl4pPr marL="1645920" indent="0" algn="ctr">
              <a:buNone/>
              <a:defRPr sz="1920"/>
            </a:lvl4pPr>
            <a:lvl5pPr marL="2194560" indent="0" algn="ctr">
              <a:buNone/>
              <a:defRPr sz="1920"/>
            </a:lvl5pPr>
            <a:lvl6pPr marL="2743200" indent="0" algn="ctr">
              <a:buNone/>
              <a:defRPr sz="1920"/>
            </a:lvl6pPr>
            <a:lvl7pPr marL="3291840" indent="0" algn="ctr">
              <a:buNone/>
              <a:defRPr sz="1920"/>
            </a:lvl7pPr>
            <a:lvl8pPr marL="3840480" indent="0" algn="ctr">
              <a:buNone/>
              <a:defRPr sz="1920"/>
            </a:lvl8pPr>
            <a:lvl9pPr marL="4389120" indent="0" algn="ctr">
              <a:buNone/>
              <a:defRPr sz="1920"/>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11/25/2024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‹Nº›</a:t>
            </a:fld>
            <a:endParaRPr lang="en-US" dirty="0"/>
          </a:p>
        </p:txBody>
      </p:sp>
    </p:spTree>
    <p:extLst>
      <p:ext uri="{BB962C8B-B14F-4D97-AF65-F5344CB8AC3E}">
        <p14:creationId xmlns:p14="http://schemas.microsoft.com/office/powerpoint/2010/main" val="2749635664"/>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11/25/2024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‹Nº›</a:t>
            </a:fld>
            <a:endParaRPr lang="en-US" dirty="0"/>
          </a:p>
        </p:txBody>
      </p:sp>
    </p:spTree>
    <p:extLst>
      <p:ext uri="{BB962C8B-B14F-4D97-AF65-F5344CB8AC3E}">
        <p14:creationId xmlns:p14="http://schemas.microsoft.com/office/powerpoint/2010/main" val="311507536"/>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469880" y="438150"/>
            <a:ext cx="3154680" cy="6974206"/>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1005840" y="438150"/>
            <a:ext cx="9281160" cy="6974206"/>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11/25/2024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‹Nº›</a:t>
            </a:fld>
            <a:endParaRPr lang="en-US" dirty="0"/>
          </a:p>
        </p:txBody>
      </p:sp>
    </p:spTree>
    <p:extLst>
      <p:ext uri="{BB962C8B-B14F-4D97-AF65-F5344CB8AC3E}">
        <p14:creationId xmlns:p14="http://schemas.microsoft.com/office/powerpoint/2010/main" val="1029726437"/>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Slide 1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49510770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Slide 5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55554204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Slide 3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25116354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Slide 6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01401448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Slide 7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31331401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Slide 8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18926891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Slide 9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63014499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Slide 10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40076556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11/25/2024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‹Nº›</a:t>
            </a:fld>
            <a:endParaRPr lang="en-US" dirty="0"/>
          </a:p>
        </p:txBody>
      </p:sp>
    </p:spTree>
    <p:extLst>
      <p:ext uri="{BB962C8B-B14F-4D97-AF65-F5344CB8AC3E}">
        <p14:creationId xmlns:p14="http://schemas.microsoft.com/office/powerpoint/2010/main" val="2645611017"/>
      </p:ext>
    </p:extLst>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Slide 11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648716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Slide 12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49761761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Slide 13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80774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998220" y="2051686"/>
            <a:ext cx="12618720" cy="3423284"/>
          </a:xfrm>
        </p:spPr>
        <p:txBody>
          <a:bodyPr anchor="b"/>
          <a:lstStyle>
            <a:lvl1pPr>
              <a:defRPr sz="720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998220" y="5507356"/>
            <a:ext cx="12618720" cy="1800224"/>
          </a:xfrm>
        </p:spPr>
        <p:txBody>
          <a:bodyPr/>
          <a:lstStyle>
            <a:lvl1pPr marL="0" indent="0">
              <a:buNone/>
              <a:defRPr sz="2880">
                <a:solidFill>
                  <a:schemeClr val="tx1">
                    <a:tint val="75000"/>
                  </a:schemeClr>
                </a:solidFill>
              </a:defRPr>
            </a:lvl1pPr>
            <a:lvl2pPr marL="548640" indent="0">
              <a:buNone/>
              <a:defRPr sz="2400">
                <a:solidFill>
                  <a:schemeClr val="tx1">
                    <a:tint val="75000"/>
                  </a:schemeClr>
                </a:solidFill>
              </a:defRPr>
            </a:lvl2pPr>
            <a:lvl3pPr marL="1097280" indent="0">
              <a:buNone/>
              <a:defRPr sz="2160">
                <a:solidFill>
                  <a:schemeClr val="tx1">
                    <a:tint val="75000"/>
                  </a:schemeClr>
                </a:solidFill>
              </a:defRPr>
            </a:lvl3pPr>
            <a:lvl4pPr marL="1645920" indent="0">
              <a:buNone/>
              <a:defRPr sz="1920">
                <a:solidFill>
                  <a:schemeClr val="tx1">
                    <a:tint val="75000"/>
                  </a:schemeClr>
                </a:solidFill>
              </a:defRPr>
            </a:lvl4pPr>
            <a:lvl5pPr marL="2194560" indent="0">
              <a:buNone/>
              <a:defRPr sz="1920">
                <a:solidFill>
                  <a:schemeClr val="tx1">
                    <a:tint val="75000"/>
                  </a:schemeClr>
                </a:solidFill>
              </a:defRPr>
            </a:lvl5pPr>
            <a:lvl6pPr marL="2743200" indent="0">
              <a:buNone/>
              <a:defRPr sz="1920">
                <a:solidFill>
                  <a:schemeClr val="tx1">
                    <a:tint val="75000"/>
                  </a:schemeClr>
                </a:solidFill>
              </a:defRPr>
            </a:lvl6pPr>
            <a:lvl7pPr marL="3291840" indent="0">
              <a:buNone/>
              <a:defRPr sz="1920">
                <a:solidFill>
                  <a:schemeClr val="tx1">
                    <a:tint val="75000"/>
                  </a:schemeClr>
                </a:solidFill>
              </a:defRPr>
            </a:lvl7pPr>
            <a:lvl8pPr marL="3840480" indent="0">
              <a:buNone/>
              <a:defRPr sz="1920">
                <a:solidFill>
                  <a:schemeClr val="tx1">
                    <a:tint val="75000"/>
                  </a:schemeClr>
                </a:solidFill>
              </a:defRPr>
            </a:lvl8pPr>
            <a:lvl9pPr marL="4389120" indent="0">
              <a:buNone/>
              <a:defRPr sz="192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C764DE79-268F-4C1A-8933-263129D2AF90}" type="datetimeFigureOut">
              <a:rPr lang="en-US" dirty="0"/>
              <a:t>11/25/2024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‹Nº›</a:t>
            </a:fld>
            <a:endParaRPr lang="en-US" dirty="0"/>
          </a:p>
        </p:txBody>
      </p:sp>
    </p:spTree>
    <p:extLst>
      <p:ext uri="{BB962C8B-B14F-4D97-AF65-F5344CB8AC3E}">
        <p14:creationId xmlns:p14="http://schemas.microsoft.com/office/powerpoint/2010/main" val="2475151289"/>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1005840" y="2190750"/>
            <a:ext cx="6217920" cy="5221606"/>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7406640" y="2190750"/>
            <a:ext cx="6217920" cy="5221606"/>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dirty="0"/>
              <a:t>11/25/2024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‹Nº›</a:t>
            </a:fld>
            <a:endParaRPr lang="en-US" dirty="0"/>
          </a:p>
        </p:txBody>
      </p:sp>
    </p:spTree>
    <p:extLst>
      <p:ext uri="{BB962C8B-B14F-4D97-AF65-F5344CB8AC3E}">
        <p14:creationId xmlns:p14="http://schemas.microsoft.com/office/powerpoint/2010/main" val="36588101"/>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1007746" y="438150"/>
            <a:ext cx="12618720" cy="1590676"/>
          </a:xfrm>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007746" y="2017396"/>
            <a:ext cx="6189344" cy="98869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s-ES"/>
              <a:t>Haga clic para modificar los estilos de texto del patrón</a:t>
            </a:r>
          </a:p>
        </p:txBody>
      </p:sp>
      <p:sp>
        <p:nvSpPr>
          <p:cNvPr id="4" name="Content Placeholder 3"/>
          <p:cNvSpPr>
            <a:spLocks noGrp="1"/>
          </p:cNvSpPr>
          <p:nvPr>
            <p:ph sz="half" idx="2"/>
          </p:nvPr>
        </p:nvSpPr>
        <p:spPr>
          <a:xfrm>
            <a:off x="1007746" y="3006090"/>
            <a:ext cx="6189344" cy="4421506"/>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7406640" y="2017396"/>
            <a:ext cx="6219826" cy="98869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s-ES"/>
              <a:t>Haga clic para modificar los estilos de texto del patrón</a:t>
            </a:r>
          </a:p>
        </p:txBody>
      </p:sp>
      <p:sp>
        <p:nvSpPr>
          <p:cNvPr id="6" name="Content Placeholder 5"/>
          <p:cNvSpPr>
            <a:spLocks noGrp="1"/>
          </p:cNvSpPr>
          <p:nvPr>
            <p:ph sz="quarter" idx="4"/>
          </p:nvPr>
        </p:nvSpPr>
        <p:spPr>
          <a:xfrm>
            <a:off x="7406640" y="3006090"/>
            <a:ext cx="6219826" cy="4421506"/>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dirty="0"/>
              <a:t>11/25/2024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‹Nº›</a:t>
            </a:fld>
            <a:endParaRPr lang="en-US" dirty="0"/>
          </a:p>
        </p:txBody>
      </p:sp>
    </p:spTree>
    <p:extLst>
      <p:ext uri="{BB962C8B-B14F-4D97-AF65-F5344CB8AC3E}">
        <p14:creationId xmlns:p14="http://schemas.microsoft.com/office/powerpoint/2010/main" val="3815153665"/>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dirty="0"/>
              <a:t>11/25/2024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‹Nº›</a:t>
            </a:fld>
            <a:endParaRPr lang="en-US" dirty="0"/>
          </a:p>
        </p:txBody>
      </p:sp>
    </p:spTree>
    <p:extLst>
      <p:ext uri="{BB962C8B-B14F-4D97-AF65-F5344CB8AC3E}">
        <p14:creationId xmlns:p14="http://schemas.microsoft.com/office/powerpoint/2010/main" val="333917189"/>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11/25/2024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‹Nº›</a:t>
            </a:fld>
            <a:endParaRPr lang="en-US" dirty="0"/>
          </a:p>
        </p:txBody>
      </p:sp>
    </p:spTree>
    <p:extLst>
      <p:ext uri="{BB962C8B-B14F-4D97-AF65-F5344CB8AC3E}">
        <p14:creationId xmlns:p14="http://schemas.microsoft.com/office/powerpoint/2010/main" val="34889552"/>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007746" y="548640"/>
            <a:ext cx="4718684" cy="1920240"/>
          </a:xfrm>
        </p:spPr>
        <p:txBody>
          <a:bodyPr anchor="b"/>
          <a:lstStyle>
            <a:lvl1pPr>
              <a:defRPr sz="3840"/>
            </a:lvl1pPr>
          </a:lstStyle>
          <a:p>
            <a:r>
              <a:rPr lang="es-ES"/>
              <a:t>Haga clic para modificar el estilo de título del patrón</a:t>
            </a:r>
            <a:endParaRPr lang="en-US" dirty="0"/>
          </a:p>
        </p:txBody>
      </p:sp>
      <p:sp>
        <p:nvSpPr>
          <p:cNvPr id="3" name="Content Placeholder 2"/>
          <p:cNvSpPr>
            <a:spLocks noGrp="1"/>
          </p:cNvSpPr>
          <p:nvPr>
            <p:ph idx="1"/>
          </p:nvPr>
        </p:nvSpPr>
        <p:spPr>
          <a:xfrm>
            <a:off x="6219826" y="1184911"/>
            <a:ext cx="7406640" cy="5848350"/>
          </a:xfrm>
        </p:spPr>
        <p:txBody>
          <a:bodyPr/>
          <a:lstStyle>
            <a:lvl1pPr>
              <a:defRPr sz="3840"/>
            </a:lvl1pPr>
            <a:lvl2pPr>
              <a:defRPr sz="3360"/>
            </a:lvl2pPr>
            <a:lvl3pPr>
              <a:defRPr sz="2880"/>
            </a:lvl3pPr>
            <a:lvl4pPr>
              <a:defRPr sz="2400"/>
            </a:lvl4pPr>
            <a:lvl5pPr>
              <a:defRPr sz="2400"/>
            </a:lvl5pPr>
            <a:lvl6pPr>
              <a:defRPr sz="2400"/>
            </a:lvl6pPr>
            <a:lvl7pPr>
              <a:defRPr sz="2400"/>
            </a:lvl7pPr>
            <a:lvl8pPr>
              <a:defRPr sz="2400"/>
            </a:lvl8pPr>
            <a:lvl9pPr>
              <a:defRPr sz="24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1007746" y="2468880"/>
            <a:ext cx="4718684" cy="4573906"/>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C764DE79-268F-4C1A-8933-263129D2AF90}" type="datetimeFigureOut">
              <a:rPr lang="en-US" dirty="0"/>
              <a:t>11/25/2024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‹Nº›</a:t>
            </a:fld>
            <a:endParaRPr lang="en-US" dirty="0"/>
          </a:p>
        </p:txBody>
      </p:sp>
    </p:spTree>
    <p:extLst>
      <p:ext uri="{BB962C8B-B14F-4D97-AF65-F5344CB8AC3E}">
        <p14:creationId xmlns:p14="http://schemas.microsoft.com/office/powerpoint/2010/main" val="3791112611"/>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007746" y="548640"/>
            <a:ext cx="4718684" cy="1920240"/>
          </a:xfrm>
        </p:spPr>
        <p:txBody>
          <a:bodyPr anchor="b"/>
          <a:lstStyle>
            <a:lvl1pPr>
              <a:defRPr sz="384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6219826" y="1184911"/>
            <a:ext cx="7406640" cy="5848350"/>
          </a:xfrm>
        </p:spPr>
        <p:txBody>
          <a:bodyPr anchor="t"/>
          <a:lstStyle>
            <a:lvl1pPr marL="0" indent="0">
              <a:buNone/>
              <a:defRPr sz="3840"/>
            </a:lvl1pPr>
            <a:lvl2pPr marL="548640" indent="0">
              <a:buNone/>
              <a:defRPr sz="3360"/>
            </a:lvl2pPr>
            <a:lvl3pPr marL="1097280" indent="0">
              <a:buNone/>
              <a:defRPr sz="2880"/>
            </a:lvl3pPr>
            <a:lvl4pPr marL="1645920" indent="0">
              <a:buNone/>
              <a:defRPr sz="2400"/>
            </a:lvl4pPr>
            <a:lvl5pPr marL="2194560" indent="0">
              <a:buNone/>
              <a:defRPr sz="2400"/>
            </a:lvl5pPr>
            <a:lvl6pPr marL="2743200" indent="0">
              <a:buNone/>
              <a:defRPr sz="2400"/>
            </a:lvl6pPr>
            <a:lvl7pPr marL="3291840" indent="0">
              <a:buNone/>
              <a:defRPr sz="2400"/>
            </a:lvl7pPr>
            <a:lvl8pPr marL="3840480" indent="0">
              <a:buNone/>
              <a:defRPr sz="2400"/>
            </a:lvl8pPr>
            <a:lvl9pPr marL="4389120" indent="0">
              <a:buNone/>
              <a:defRPr sz="24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1007746" y="2468880"/>
            <a:ext cx="4718684" cy="4573906"/>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C764DE79-268F-4C1A-8933-263129D2AF90}" type="datetimeFigureOut">
              <a:rPr lang="en-US" dirty="0"/>
              <a:t>11/25/2024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‹Nº›</a:t>
            </a:fld>
            <a:endParaRPr lang="en-US" dirty="0"/>
          </a:p>
        </p:txBody>
      </p:sp>
    </p:spTree>
    <p:extLst>
      <p:ext uri="{BB962C8B-B14F-4D97-AF65-F5344CB8AC3E}">
        <p14:creationId xmlns:p14="http://schemas.microsoft.com/office/powerpoint/2010/main" val="3281929657"/>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05840" y="438150"/>
            <a:ext cx="12618720" cy="1590676"/>
          </a:xfrm>
          <a:prstGeom prst="rect">
            <a:avLst/>
          </a:prstGeom>
        </p:spPr>
        <p:txBody>
          <a:bodyPr vert="horz" lIns="91440" tIns="45720" rIns="91440" bIns="45720" rtlCol="0" anchor="ctr">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005840" y="2190750"/>
            <a:ext cx="12618720" cy="5221606"/>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1005840" y="7627621"/>
            <a:ext cx="3291840" cy="438150"/>
          </a:xfrm>
          <a:prstGeom prst="rect">
            <a:avLst/>
          </a:prstGeom>
        </p:spPr>
        <p:txBody>
          <a:bodyPr vert="horz" lIns="91440" tIns="45720" rIns="91440" bIns="45720" rtlCol="0" anchor="ctr"/>
          <a:lstStyle>
            <a:lvl1pPr algn="l">
              <a:defRPr sz="1440">
                <a:solidFill>
                  <a:schemeClr val="tx1">
                    <a:tint val="75000"/>
                  </a:schemeClr>
                </a:solidFill>
              </a:defRPr>
            </a:lvl1pPr>
          </a:lstStyle>
          <a:p>
            <a:fld id="{C764DE79-268F-4C1A-8933-263129D2AF90}" type="datetimeFigureOut">
              <a:rPr lang="en-US" dirty="0"/>
              <a:t>11/25/2024</a:t>
            </a:fld>
            <a:endParaRPr lang="en-US" dirty="0"/>
          </a:p>
        </p:txBody>
      </p:sp>
      <p:sp>
        <p:nvSpPr>
          <p:cNvPr id="5" name="Footer Placeholder 4"/>
          <p:cNvSpPr>
            <a:spLocks noGrp="1"/>
          </p:cNvSpPr>
          <p:nvPr>
            <p:ph type="ftr" sz="quarter" idx="3"/>
          </p:nvPr>
        </p:nvSpPr>
        <p:spPr>
          <a:xfrm>
            <a:off x="4846320" y="7627621"/>
            <a:ext cx="4937760" cy="438150"/>
          </a:xfrm>
          <a:prstGeom prst="rect">
            <a:avLst/>
          </a:prstGeom>
        </p:spPr>
        <p:txBody>
          <a:bodyPr vert="horz" lIns="91440" tIns="45720" rIns="91440" bIns="45720" rtlCol="0" anchor="ctr"/>
          <a:lstStyle>
            <a:lvl1pPr algn="ctr">
              <a:defRPr sz="144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332720" y="7627621"/>
            <a:ext cx="3291840" cy="438150"/>
          </a:xfrm>
          <a:prstGeom prst="rect">
            <a:avLst/>
          </a:prstGeom>
        </p:spPr>
        <p:txBody>
          <a:bodyPr vert="horz" lIns="91440" tIns="45720" rIns="91440" bIns="45720" rtlCol="0" anchor="ctr"/>
          <a:lstStyle>
            <a:lvl1pPr algn="r">
              <a:defRPr sz="1440">
                <a:solidFill>
                  <a:schemeClr val="tx1">
                    <a:tint val="75000"/>
                  </a:schemeClr>
                </a:solidFill>
              </a:defRPr>
            </a:lvl1pPr>
          </a:lstStyle>
          <a:p>
            <a:fld id="{48F63A3B-78C7-47BE-AE5E-E10140E04643}" type="slidenum">
              <a:rPr lang="en-US" dirty="0"/>
              <a:t>‹Nº›</a:t>
            </a:fld>
            <a:endParaRPr lang="en-US" dirty="0"/>
          </a:p>
        </p:txBody>
      </p:sp>
    </p:spTree>
    <p:extLst>
      <p:ext uri="{BB962C8B-B14F-4D97-AF65-F5344CB8AC3E}">
        <p14:creationId xmlns:p14="http://schemas.microsoft.com/office/powerpoint/2010/main" val="1724066733"/>
      </p:ext>
    </p:extLst>
  </p:cSld>
  <p:clrMap bg1="dk1" tx1="lt1" bg2="dk2" tx2="lt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 id="2147483677" r:id="rId14"/>
    <p:sldLayoutId id="2147483678" r:id="rId15"/>
    <p:sldLayoutId id="2147483680" r:id="rId16"/>
    <p:sldLayoutId id="2147483681" r:id="rId17"/>
    <p:sldLayoutId id="2147483682" r:id="rId18"/>
    <p:sldLayoutId id="2147483683" r:id="rId19"/>
    <p:sldLayoutId id="2147483684" r:id="rId20"/>
    <p:sldLayoutId id="2147483685" r:id="rId21"/>
    <p:sldLayoutId id="2147483686" r:id="rId22"/>
  </p:sldLayoutIdLst>
  <p:hf sldNum="0" hdr="0" ftr="0" dt="0"/>
  <p:txStyles>
    <p:titleStyle>
      <a:lvl1pPr algn="l" defTabSz="1097280" rtl="0" eaLnBrk="1" latinLnBrk="0" hangingPunct="1">
        <a:lnSpc>
          <a:spcPct val="90000"/>
        </a:lnSpc>
        <a:spcBef>
          <a:spcPct val="0"/>
        </a:spcBef>
        <a:buNone/>
        <a:defRPr sz="5280" kern="1200">
          <a:solidFill>
            <a:schemeClr val="tx1"/>
          </a:solidFill>
          <a:latin typeface="+mj-lt"/>
          <a:ea typeface="+mj-ea"/>
          <a:cs typeface="+mj-cs"/>
        </a:defRPr>
      </a:lvl1pPr>
    </p:titleStyle>
    <p:bodyStyle>
      <a:lvl1pPr marL="274320" indent="-274320" algn="l" defTabSz="1097280" rtl="0" eaLnBrk="1" latinLnBrk="0" hangingPunct="1">
        <a:lnSpc>
          <a:spcPct val="90000"/>
        </a:lnSpc>
        <a:spcBef>
          <a:spcPts val="1200"/>
        </a:spcBef>
        <a:buFont typeface="Arial" panose="020B0604020202020204" pitchFamily="34" charset="0"/>
        <a:buChar char="•"/>
        <a:defRPr sz="336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88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1.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2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7.xml"/><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21849" y="902494"/>
            <a:ext cx="7673102" cy="3283148"/>
          </a:xfrm>
          <a:prstGeom prst="rect">
            <a:avLst/>
          </a:prstGeom>
          <a:noFill/>
          <a:ln/>
        </p:spPr>
        <p:txBody>
          <a:bodyPr wrap="square" lIns="0" tIns="0" rIns="0" bIns="0" rtlCol="0" anchor="t"/>
          <a:lstStyle/>
          <a:p>
            <a:pPr marL="0" indent="0">
              <a:lnSpc>
                <a:spcPts val="5150"/>
              </a:lnSpc>
              <a:buNone/>
            </a:pPr>
            <a:r>
              <a:rPr lang="en-US" sz="4100" b="1" dirty="0">
                <a:solidFill>
                  <a:srgbClr val="F0F4F1"/>
                </a:solidFill>
                <a:latin typeface="Syne Extra Bold" pitchFamily="34" charset="0"/>
                <a:ea typeface="Syne Extra Bold" pitchFamily="34" charset="-122"/>
                <a:cs typeface="Syne Extra Bold" pitchFamily="34" charset="-120"/>
              </a:rPr>
              <a:t>Predicción de Precios Estacionales para Productos de Consumo Masivo</a:t>
            </a:r>
            <a:endParaRPr lang="en-US" sz="4100" dirty="0"/>
          </a:p>
        </p:txBody>
      </p:sp>
      <p:sp>
        <p:nvSpPr>
          <p:cNvPr id="4" name="Text 1"/>
          <p:cNvSpPr/>
          <p:nvPr/>
        </p:nvSpPr>
        <p:spPr>
          <a:xfrm>
            <a:off x="6221849" y="4500801"/>
            <a:ext cx="7673102" cy="1344930"/>
          </a:xfrm>
          <a:prstGeom prst="rect">
            <a:avLst/>
          </a:prstGeom>
          <a:noFill/>
          <a:ln/>
        </p:spPr>
        <p:txBody>
          <a:bodyPr wrap="square" lIns="0" tIns="0" rIns="0" bIns="0" rtlCol="0" anchor="t"/>
          <a:lstStyle/>
          <a:p>
            <a:pPr marL="0" indent="0" algn="just">
              <a:lnSpc>
                <a:spcPts val="2600"/>
              </a:lnSpc>
              <a:buNone/>
            </a:pPr>
            <a:r>
              <a:rPr lang="en-US" sz="2000" dirty="0">
                <a:solidFill>
                  <a:srgbClr val="D7E5D8"/>
                </a:solidFill>
                <a:latin typeface="Syne" pitchFamily="34" charset="0"/>
                <a:ea typeface="Syne" pitchFamily="34" charset="-122"/>
                <a:cs typeface="Syne" pitchFamily="34" charset="-120"/>
              </a:rPr>
              <a:t>Este proyecto aborda la necesidad de anticipar los precios de venta de productos de consumo masivo durante las distintas temporadas del año. Si no se prevén adecuadamente, estos cambios pueden provocar problemas de inventario, como exceso o falta de productos, pérdidas de ventas y costos adicionales.</a:t>
            </a:r>
            <a:endParaRPr lang="en-US" sz="2000" dirty="0"/>
          </a:p>
        </p:txBody>
      </p:sp>
      <p:sp>
        <p:nvSpPr>
          <p:cNvPr id="5" name="Text 2"/>
          <p:cNvSpPr/>
          <p:nvPr/>
        </p:nvSpPr>
        <p:spPr>
          <a:xfrm>
            <a:off x="6221849" y="6418302"/>
            <a:ext cx="7673102" cy="672465"/>
          </a:xfrm>
          <a:prstGeom prst="rect">
            <a:avLst/>
          </a:prstGeom>
          <a:noFill/>
          <a:ln/>
        </p:spPr>
        <p:txBody>
          <a:bodyPr wrap="square" lIns="0" tIns="0" rIns="0" bIns="0" rtlCol="0" anchor="t"/>
          <a:lstStyle/>
          <a:p>
            <a:pPr marL="0" indent="0">
              <a:lnSpc>
                <a:spcPts val="2600"/>
              </a:lnSpc>
              <a:buNone/>
            </a:pPr>
            <a:r>
              <a:rPr lang="en-US" sz="1650" dirty="0">
                <a:solidFill>
                  <a:srgbClr val="D7E5D8"/>
                </a:solidFill>
                <a:latin typeface="Syne" pitchFamily="34" charset="0"/>
                <a:ea typeface="Syne" pitchFamily="34" charset="-122"/>
                <a:cs typeface="Syne" pitchFamily="34" charset="-120"/>
              </a:rPr>
              <a:t>Por: </a:t>
            </a:r>
          </a:p>
          <a:p>
            <a:pPr marL="0" indent="0">
              <a:lnSpc>
                <a:spcPts val="2600"/>
              </a:lnSpc>
              <a:buNone/>
            </a:pPr>
            <a:r>
              <a:rPr lang="en-US" sz="1650" dirty="0">
                <a:solidFill>
                  <a:srgbClr val="D7E5D8"/>
                </a:solidFill>
                <a:latin typeface="Syne" pitchFamily="34" charset="0"/>
                <a:ea typeface="Syne" pitchFamily="34" charset="-122"/>
                <a:cs typeface="Syne" pitchFamily="34" charset="-120"/>
              </a:rPr>
              <a:t>Ana María Soto Orozco,Felipe Diego Lobato DaSilva,Nicolás Yepes Joven,Yoselin Nieto Gil</a:t>
            </a:r>
            <a:endParaRPr lang="en-US" sz="1650" dirty="0"/>
          </a:p>
        </p:txBody>
      </p:sp>
      <p:sp>
        <p:nvSpPr>
          <p:cNvPr id="6" name="Text 3"/>
          <p:cNvSpPr/>
          <p:nvPr/>
        </p:nvSpPr>
        <p:spPr>
          <a:xfrm>
            <a:off x="6244779" y="7495221"/>
            <a:ext cx="7673102" cy="336233"/>
          </a:xfrm>
          <a:prstGeom prst="rect">
            <a:avLst/>
          </a:prstGeom>
          <a:noFill/>
          <a:ln/>
        </p:spPr>
        <p:txBody>
          <a:bodyPr wrap="none" lIns="0" tIns="0" rIns="0" bIns="0" rtlCol="0" anchor="t"/>
          <a:lstStyle/>
          <a:p>
            <a:pPr marL="0" indent="0">
              <a:lnSpc>
                <a:spcPts val="2600"/>
              </a:lnSpc>
              <a:buNone/>
            </a:pPr>
            <a:endParaRPr lang="en-US" sz="16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114424" y="1292401"/>
            <a:ext cx="10808402" cy="5349901"/>
          </a:xfrm>
          <a:prstGeom prst="rect">
            <a:avLst/>
          </a:prstGeom>
        </p:spPr>
      </p:pic>
      <p:sp>
        <p:nvSpPr>
          <p:cNvPr id="3" name="Text 0"/>
          <p:cNvSpPr/>
          <p:nvPr/>
        </p:nvSpPr>
        <p:spPr>
          <a:xfrm>
            <a:off x="793790" y="5631894"/>
            <a:ext cx="6244709" cy="362903"/>
          </a:xfrm>
          <a:prstGeom prst="rect">
            <a:avLst/>
          </a:prstGeom>
          <a:noFill/>
          <a:ln/>
        </p:spPr>
        <p:txBody>
          <a:bodyPr wrap="none" lIns="0" tIns="0" rIns="0" bIns="0" rtlCol="0" anchor="t"/>
          <a:lstStyle/>
          <a:p>
            <a:pPr marL="0" indent="0">
              <a:lnSpc>
                <a:spcPts val="2850"/>
              </a:lnSpc>
              <a:buNone/>
            </a:pPr>
            <a:endParaRPr lang="en-US" sz="1750" dirty="0"/>
          </a:p>
        </p:txBody>
      </p:sp>
      <p:sp>
        <p:nvSpPr>
          <p:cNvPr id="4" name="Text 1"/>
          <p:cNvSpPr/>
          <p:nvPr/>
        </p:nvSpPr>
        <p:spPr>
          <a:xfrm>
            <a:off x="1125612" y="733957"/>
            <a:ext cx="6244709" cy="362903"/>
          </a:xfrm>
          <a:prstGeom prst="rect">
            <a:avLst/>
          </a:prstGeom>
          <a:noFill/>
          <a:ln/>
        </p:spPr>
        <p:txBody>
          <a:bodyPr wrap="none" lIns="0" tIns="0" rIns="0" bIns="0" rtlCol="0" anchor="t"/>
          <a:lstStyle/>
          <a:p>
            <a:pPr marL="0" indent="0">
              <a:lnSpc>
                <a:spcPts val="2850"/>
              </a:lnSpc>
              <a:buNone/>
            </a:pPr>
            <a:r>
              <a:rPr lang="en-US" sz="2400" dirty="0">
                <a:solidFill>
                  <a:srgbClr val="D7E5D8"/>
                </a:solidFill>
                <a:latin typeface="Syne" pitchFamily="34" charset="0"/>
                <a:ea typeface="Syne" pitchFamily="34" charset="-122"/>
                <a:cs typeface="Syne" pitchFamily="34" charset="-120"/>
              </a:rPr>
              <a:t>parte B de la página 1</a:t>
            </a:r>
            <a:endParaRPr lang="en-US" sz="2400" dirty="0"/>
          </a:p>
        </p:txBody>
      </p:sp>
      <p:sp>
        <p:nvSpPr>
          <p:cNvPr id="5" name="Text 2"/>
          <p:cNvSpPr/>
          <p:nvPr/>
        </p:nvSpPr>
        <p:spPr>
          <a:xfrm>
            <a:off x="1210597" y="6837843"/>
            <a:ext cx="10367845" cy="725805"/>
          </a:xfrm>
          <a:prstGeom prst="rect">
            <a:avLst/>
          </a:prstGeom>
          <a:noFill/>
          <a:ln/>
        </p:spPr>
        <p:txBody>
          <a:bodyPr wrap="square" lIns="0" tIns="0" rIns="0" bIns="0" rtlCol="0" anchor="t"/>
          <a:lstStyle/>
          <a:p>
            <a:pPr marL="0" indent="0">
              <a:lnSpc>
                <a:spcPts val="2850"/>
              </a:lnSpc>
              <a:buNone/>
            </a:pPr>
            <a:r>
              <a:rPr lang="en-US" sz="2400" dirty="0">
                <a:solidFill>
                  <a:srgbClr val="D7E5D8"/>
                </a:solidFill>
                <a:latin typeface="Syne" pitchFamily="34" charset="0"/>
                <a:ea typeface="Syne" pitchFamily="34" charset="-122"/>
                <a:cs typeface="Syne" pitchFamily="34" charset="-120"/>
              </a:rPr>
              <a:t>mapa de ubicación de los clientes a la derecha y a la izquierda el rango de precios histórico de la categoría seleccionada.</a:t>
            </a:r>
            <a:endParaRPr lang="en-US" sz="24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3" name="Text 0"/>
          <p:cNvSpPr/>
          <p:nvPr/>
        </p:nvSpPr>
        <p:spPr>
          <a:xfrm>
            <a:off x="793790" y="5629394"/>
            <a:ext cx="6244709" cy="362903"/>
          </a:xfrm>
          <a:prstGeom prst="rect">
            <a:avLst/>
          </a:prstGeom>
          <a:noFill/>
          <a:ln/>
        </p:spPr>
        <p:txBody>
          <a:bodyPr wrap="none" lIns="0" tIns="0" rIns="0" bIns="0" rtlCol="0" anchor="t"/>
          <a:lstStyle/>
          <a:p>
            <a:pPr marL="0" indent="0">
              <a:lnSpc>
                <a:spcPts val="2850"/>
              </a:lnSpc>
              <a:buNone/>
            </a:pPr>
            <a:endParaRPr lang="en-US" sz="1750" dirty="0"/>
          </a:p>
        </p:txBody>
      </p:sp>
      <p:sp>
        <p:nvSpPr>
          <p:cNvPr id="4" name="Text 1"/>
          <p:cNvSpPr/>
          <p:nvPr/>
        </p:nvSpPr>
        <p:spPr>
          <a:xfrm>
            <a:off x="793790" y="521409"/>
            <a:ext cx="4536519" cy="566976"/>
          </a:xfrm>
          <a:prstGeom prst="rect">
            <a:avLst/>
          </a:prstGeom>
          <a:noFill/>
          <a:ln/>
        </p:spPr>
        <p:txBody>
          <a:bodyPr wrap="none" lIns="0" tIns="0" rIns="0" bIns="0" rtlCol="0" anchor="t"/>
          <a:lstStyle/>
          <a:p>
            <a:pPr marL="0" indent="0">
              <a:lnSpc>
                <a:spcPts val="4450"/>
              </a:lnSpc>
              <a:buNone/>
            </a:pPr>
            <a:r>
              <a:rPr lang="en-US" sz="3550" b="1" dirty="0">
                <a:solidFill>
                  <a:srgbClr val="F0F4F1"/>
                </a:solidFill>
                <a:latin typeface="Syne Extra Bold" pitchFamily="34" charset="0"/>
                <a:ea typeface="Syne Extra Bold" pitchFamily="34" charset="-122"/>
                <a:cs typeface="Syne Extra Bold" pitchFamily="34" charset="-120"/>
              </a:rPr>
              <a:t>Página 2</a:t>
            </a:r>
            <a:endParaRPr lang="en-US" sz="3550" dirty="0"/>
          </a:p>
        </p:txBody>
      </p:sp>
      <p:sp>
        <p:nvSpPr>
          <p:cNvPr id="5" name="Text 2"/>
          <p:cNvSpPr/>
          <p:nvPr/>
        </p:nvSpPr>
        <p:spPr>
          <a:xfrm>
            <a:off x="9832769" y="1971304"/>
            <a:ext cx="4402662" cy="3194462"/>
          </a:xfrm>
          <a:prstGeom prst="rect">
            <a:avLst/>
          </a:prstGeom>
          <a:noFill/>
          <a:ln/>
        </p:spPr>
        <p:txBody>
          <a:bodyPr wrap="square" lIns="0" tIns="0" rIns="0" bIns="0" rtlCol="0" anchor="t"/>
          <a:lstStyle/>
          <a:p>
            <a:pPr marL="0" indent="0" algn="just">
              <a:lnSpc>
                <a:spcPts val="2850"/>
              </a:lnSpc>
              <a:buNone/>
            </a:pPr>
            <a:r>
              <a:rPr lang="en-US" sz="2400" dirty="0">
                <a:solidFill>
                  <a:srgbClr val="D7E5D8"/>
                </a:solidFill>
                <a:latin typeface="Syne" pitchFamily="34" charset="0"/>
                <a:ea typeface="Syne" pitchFamily="34" charset="-122"/>
                <a:cs typeface="Syne" pitchFamily="34" charset="-120"/>
              </a:rPr>
              <a:t>En esta página se muestran los resultados del modelo desarrollado para la predicción de precios estacionales. Los usuarios pueden seleccionar características como temporada, ciudad y categoría para obtener estimaciones de precio.</a:t>
            </a:r>
            <a:endParaRPr lang="en-US" sz="2400" dirty="0"/>
          </a:p>
        </p:txBody>
      </p:sp>
      <p:pic>
        <p:nvPicPr>
          <p:cNvPr id="6" name="Imagen 5">
            <a:extLst>
              <a:ext uri="{FF2B5EF4-FFF2-40B4-BE49-F238E27FC236}">
                <a16:creationId xmlns:a16="http://schemas.microsoft.com/office/drawing/2014/main" id="{F7EA842E-4D90-E1B5-224C-4A864475465F}"/>
              </a:ext>
            </a:extLst>
          </p:cNvPr>
          <p:cNvPicPr>
            <a:picLocks noChangeAspect="1"/>
          </p:cNvPicPr>
          <p:nvPr/>
        </p:nvPicPr>
        <p:blipFill>
          <a:blip r:embed="rId3"/>
          <a:stretch>
            <a:fillRect/>
          </a:stretch>
        </p:blipFill>
        <p:spPr>
          <a:xfrm>
            <a:off x="145812" y="1721922"/>
            <a:ext cx="9179582" cy="4536374"/>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466731"/>
            <a:ext cx="5670590" cy="708779"/>
          </a:xfrm>
          <a:prstGeom prst="rect">
            <a:avLst/>
          </a:prstGeom>
          <a:noFill/>
          <a:ln/>
        </p:spPr>
        <p:txBody>
          <a:bodyPr wrap="none" lIns="0" tIns="0" rIns="0" bIns="0" rtlCol="0" anchor="t"/>
          <a:lstStyle/>
          <a:p>
            <a:pPr marL="0" indent="0">
              <a:lnSpc>
                <a:spcPts val="5550"/>
              </a:lnSpc>
              <a:buNone/>
            </a:pPr>
            <a:r>
              <a:rPr lang="en-US" sz="4450" b="1" dirty="0">
                <a:solidFill>
                  <a:srgbClr val="F0F4F1"/>
                </a:solidFill>
                <a:latin typeface="Syne Extra Bold" pitchFamily="34" charset="0"/>
                <a:ea typeface="Syne Extra Bold" pitchFamily="34" charset="-122"/>
                <a:cs typeface="Syne Extra Bold" pitchFamily="34" charset="-120"/>
              </a:rPr>
              <a:t>Conclusión</a:t>
            </a:r>
            <a:endParaRPr lang="en-US" sz="4450" dirty="0"/>
          </a:p>
        </p:txBody>
      </p:sp>
      <p:sp>
        <p:nvSpPr>
          <p:cNvPr id="4" name="Text 1"/>
          <p:cNvSpPr/>
          <p:nvPr/>
        </p:nvSpPr>
        <p:spPr>
          <a:xfrm>
            <a:off x="793790" y="2515672"/>
            <a:ext cx="7556421" cy="2177415"/>
          </a:xfrm>
          <a:prstGeom prst="rect">
            <a:avLst/>
          </a:prstGeom>
          <a:noFill/>
          <a:ln/>
        </p:spPr>
        <p:txBody>
          <a:bodyPr wrap="square" lIns="0" tIns="0" rIns="0" bIns="0" rtlCol="0" anchor="t"/>
          <a:lstStyle/>
          <a:p>
            <a:pPr marL="0" indent="0" algn="just">
              <a:lnSpc>
                <a:spcPts val="2850"/>
              </a:lnSpc>
              <a:buNone/>
            </a:pPr>
            <a:r>
              <a:rPr lang="en-US" sz="1750" dirty="0">
                <a:solidFill>
                  <a:srgbClr val="D7E5D8"/>
                </a:solidFill>
                <a:latin typeface="Syne" pitchFamily="34" charset="0"/>
                <a:ea typeface="Syne" pitchFamily="34" charset="-122"/>
                <a:cs typeface="Syne" pitchFamily="34" charset="-120"/>
              </a:rPr>
              <a:t>Con base en los resultados del experimento, concluimos que la primera configuración, representada por el Código 1, es la más adecuada para el proyecto. Este modelo de regresión lineal, ahora adaptado al entorno de Databricks y gestionado a través de MLflow, cumple con los requisitos de precisión y simplicidad, además de permitir un fácil seguimiento de versiones y métricas para futuras mejoras.</a:t>
            </a:r>
            <a:endParaRPr lang="en-US" sz="1750" dirty="0"/>
          </a:p>
        </p:txBody>
      </p:sp>
      <p:sp>
        <p:nvSpPr>
          <p:cNvPr id="5" name="Text 2"/>
          <p:cNvSpPr/>
          <p:nvPr/>
        </p:nvSpPr>
        <p:spPr>
          <a:xfrm>
            <a:off x="793790" y="4948238"/>
            <a:ext cx="7556421" cy="1814513"/>
          </a:xfrm>
          <a:prstGeom prst="rect">
            <a:avLst/>
          </a:prstGeom>
          <a:noFill/>
          <a:ln/>
        </p:spPr>
        <p:txBody>
          <a:bodyPr wrap="square" lIns="0" tIns="0" rIns="0" bIns="0" rtlCol="0" anchor="t"/>
          <a:lstStyle/>
          <a:p>
            <a:pPr marL="0" indent="0" algn="just">
              <a:lnSpc>
                <a:spcPts val="2850"/>
              </a:lnSpc>
              <a:buNone/>
            </a:pPr>
            <a:r>
              <a:rPr lang="en-US" sz="1750" dirty="0">
                <a:solidFill>
                  <a:srgbClr val="D7E5D8"/>
                </a:solidFill>
                <a:latin typeface="Syne" pitchFamily="34" charset="0"/>
                <a:ea typeface="Syne" pitchFamily="34" charset="-122"/>
                <a:cs typeface="Syne" pitchFamily="34" charset="-120"/>
              </a:rPr>
              <a:t>Finalmente, se puede decir que el tablero logra las metas inicialmente propuestas en el proyecto, brindando al usuario insumos para predecir el precio de venta estacional de productos de consumo masivo y analizar el comportamiento de las diferentes categorías. Con esto, el usuario puede optimizar la gestión de inventarios, precios y mejorar la eficiencia operativa.</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93FE17-1CFF-FD02-9985-C093D56E1792}"/>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41B2C3F6-2C02-877D-B5C3-9A433859F495}"/>
              </a:ext>
            </a:extLst>
          </p:cNvPr>
          <p:cNvPicPr>
            <a:picLocks noChangeAspect="1"/>
          </p:cNvPicPr>
          <p:nvPr/>
        </p:nvPicPr>
        <p:blipFill>
          <a:blip r:embed="rId3"/>
          <a:stretch>
            <a:fillRect/>
          </a:stretch>
        </p:blipFill>
        <p:spPr>
          <a:xfrm>
            <a:off x="9144000" y="0"/>
            <a:ext cx="5486400" cy="8229600"/>
          </a:xfrm>
          <a:prstGeom prst="rect">
            <a:avLst/>
          </a:prstGeom>
        </p:spPr>
      </p:pic>
      <p:sp>
        <p:nvSpPr>
          <p:cNvPr id="3" name="Text 0">
            <a:extLst>
              <a:ext uri="{FF2B5EF4-FFF2-40B4-BE49-F238E27FC236}">
                <a16:creationId xmlns:a16="http://schemas.microsoft.com/office/drawing/2014/main" id="{D55FB637-58A9-730F-BB8D-F66FC9D456B0}"/>
              </a:ext>
            </a:extLst>
          </p:cNvPr>
          <p:cNvSpPr/>
          <p:nvPr/>
        </p:nvSpPr>
        <p:spPr>
          <a:xfrm>
            <a:off x="793790" y="2872978"/>
            <a:ext cx="7556421" cy="1417558"/>
          </a:xfrm>
          <a:prstGeom prst="rect">
            <a:avLst/>
          </a:prstGeom>
          <a:noFill/>
          <a:ln/>
        </p:spPr>
        <p:txBody>
          <a:bodyPr wrap="square" lIns="0" tIns="0" rIns="0" bIns="0" rtlCol="0" anchor="t"/>
          <a:lstStyle/>
          <a:p>
            <a:pPr marL="0" indent="0">
              <a:lnSpc>
                <a:spcPts val="5550"/>
              </a:lnSpc>
              <a:buNone/>
            </a:pPr>
            <a:r>
              <a:rPr lang="en-US" sz="4450" b="1" dirty="0" err="1">
                <a:solidFill>
                  <a:srgbClr val="F0F4F1"/>
                </a:solidFill>
                <a:latin typeface="Syne Extra Bold" pitchFamily="34" charset="0"/>
                <a:ea typeface="Syne Extra Bold" pitchFamily="34" charset="-122"/>
                <a:cs typeface="Syne Extra Bold" pitchFamily="34" charset="-120"/>
              </a:rPr>
              <a:t>Objetivo</a:t>
            </a:r>
            <a:r>
              <a:rPr lang="en-US" sz="4450" b="1" dirty="0">
                <a:solidFill>
                  <a:srgbClr val="F0F4F1"/>
                </a:solidFill>
                <a:latin typeface="Syne Extra Bold" pitchFamily="34" charset="0"/>
                <a:ea typeface="Syne Extra Bold" pitchFamily="34" charset="-122"/>
                <a:cs typeface="Syne Extra Bold" pitchFamily="34" charset="-120"/>
              </a:rPr>
              <a:t> y </a:t>
            </a:r>
            <a:r>
              <a:rPr lang="en-US" sz="4450" b="1" dirty="0" err="1">
                <a:solidFill>
                  <a:srgbClr val="F0F4F1"/>
                </a:solidFill>
                <a:latin typeface="Syne Extra Bold" pitchFamily="34" charset="0"/>
                <a:ea typeface="Syne Extra Bold" pitchFamily="34" charset="-122"/>
                <a:cs typeface="Syne Extra Bold" pitchFamily="34" charset="-120"/>
              </a:rPr>
              <a:t>Alcance</a:t>
            </a:r>
            <a:r>
              <a:rPr lang="en-US" sz="4450" b="1" dirty="0">
                <a:solidFill>
                  <a:srgbClr val="F0F4F1"/>
                </a:solidFill>
                <a:latin typeface="Syne Extra Bold" pitchFamily="34" charset="0"/>
                <a:ea typeface="Syne Extra Bold" pitchFamily="34" charset="-122"/>
                <a:cs typeface="Syne Extra Bold" pitchFamily="34" charset="-120"/>
              </a:rPr>
              <a:t> del </a:t>
            </a:r>
            <a:r>
              <a:rPr lang="en-US" sz="4450" b="1" dirty="0" err="1">
                <a:solidFill>
                  <a:srgbClr val="F0F4F1"/>
                </a:solidFill>
                <a:latin typeface="Syne Extra Bold" pitchFamily="34" charset="0"/>
                <a:ea typeface="Syne Extra Bold" pitchFamily="34" charset="-122"/>
                <a:cs typeface="Syne Extra Bold" pitchFamily="34" charset="-120"/>
              </a:rPr>
              <a:t>proyecto</a:t>
            </a:r>
            <a:endParaRPr lang="en-US" sz="4450" dirty="0"/>
          </a:p>
        </p:txBody>
      </p:sp>
      <p:sp>
        <p:nvSpPr>
          <p:cNvPr id="4" name="Text 1">
            <a:extLst>
              <a:ext uri="{FF2B5EF4-FFF2-40B4-BE49-F238E27FC236}">
                <a16:creationId xmlns:a16="http://schemas.microsoft.com/office/drawing/2014/main" id="{6AFD8B46-EA96-5BA3-652D-1F57B6E4EA46}"/>
              </a:ext>
            </a:extLst>
          </p:cNvPr>
          <p:cNvSpPr/>
          <p:nvPr/>
        </p:nvSpPr>
        <p:spPr>
          <a:xfrm>
            <a:off x="793790" y="4630698"/>
            <a:ext cx="7556421" cy="725805"/>
          </a:xfrm>
          <a:prstGeom prst="rect">
            <a:avLst/>
          </a:prstGeom>
          <a:noFill/>
          <a:ln/>
        </p:spPr>
        <p:txBody>
          <a:bodyPr wrap="square" lIns="0" tIns="0" rIns="0" bIns="0" rtlCol="0" anchor="t"/>
          <a:lstStyle/>
          <a:p>
            <a:pPr marL="0" indent="0">
              <a:lnSpc>
                <a:spcPts val="2850"/>
              </a:lnSpc>
              <a:buNone/>
            </a:pPr>
            <a:r>
              <a:rPr lang="en-US" sz="1750" dirty="0" err="1">
                <a:solidFill>
                  <a:srgbClr val="D7E5D8"/>
                </a:solidFill>
                <a:latin typeface="Syne" pitchFamily="34" charset="0"/>
                <a:ea typeface="Syne" pitchFamily="34" charset="-122"/>
                <a:cs typeface="Syne" pitchFamily="34" charset="-120"/>
              </a:rPr>
              <a:t>Desarrollar</a:t>
            </a:r>
            <a:r>
              <a:rPr lang="en-US" sz="1750" dirty="0">
                <a:solidFill>
                  <a:srgbClr val="D7E5D8"/>
                </a:solidFill>
                <a:latin typeface="Syne" pitchFamily="34" charset="0"/>
                <a:ea typeface="Syne" pitchFamily="34" charset="-122"/>
                <a:cs typeface="Syne" pitchFamily="34" charset="-120"/>
              </a:rPr>
              <a:t> un </a:t>
            </a:r>
            <a:r>
              <a:rPr lang="en-US" sz="1750" dirty="0" err="1">
                <a:solidFill>
                  <a:srgbClr val="D7E5D8"/>
                </a:solidFill>
                <a:latin typeface="Syne" pitchFamily="34" charset="0"/>
                <a:ea typeface="Syne" pitchFamily="34" charset="-122"/>
                <a:cs typeface="Syne" pitchFamily="34" charset="-120"/>
              </a:rPr>
              <a:t>modelo</a:t>
            </a:r>
            <a:r>
              <a:rPr lang="en-US" sz="1750" dirty="0">
                <a:solidFill>
                  <a:srgbClr val="D7E5D8"/>
                </a:solidFill>
                <a:latin typeface="Syne" pitchFamily="34" charset="0"/>
                <a:ea typeface="Syne" pitchFamily="34" charset="-122"/>
                <a:cs typeface="Syne" pitchFamily="34" charset="-120"/>
              </a:rPr>
              <a:t> </a:t>
            </a:r>
            <a:r>
              <a:rPr lang="en-US" sz="1750" dirty="0" err="1">
                <a:solidFill>
                  <a:srgbClr val="D7E5D8"/>
                </a:solidFill>
                <a:latin typeface="Syne" pitchFamily="34" charset="0"/>
                <a:ea typeface="Syne" pitchFamily="34" charset="-122"/>
                <a:cs typeface="Syne" pitchFamily="34" charset="-120"/>
              </a:rPr>
              <a:t>predictivo</a:t>
            </a:r>
            <a:r>
              <a:rPr lang="en-US" sz="1750" dirty="0">
                <a:solidFill>
                  <a:srgbClr val="D7E5D8"/>
                </a:solidFill>
                <a:latin typeface="Syne" pitchFamily="34" charset="0"/>
                <a:ea typeface="Syne" pitchFamily="34" charset="-122"/>
                <a:cs typeface="Syne" pitchFamily="34" charset="-120"/>
              </a:rPr>
              <a:t>  que </a:t>
            </a:r>
            <a:r>
              <a:rPr lang="en-US" sz="1750" dirty="0" err="1">
                <a:solidFill>
                  <a:srgbClr val="D7E5D8"/>
                </a:solidFill>
                <a:latin typeface="Syne" pitchFamily="34" charset="0"/>
                <a:ea typeface="Syne" pitchFamily="34" charset="-122"/>
                <a:cs typeface="Syne" pitchFamily="34" charset="-120"/>
              </a:rPr>
              <a:t>estime</a:t>
            </a:r>
            <a:r>
              <a:rPr lang="en-US" sz="1750" dirty="0">
                <a:solidFill>
                  <a:srgbClr val="D7E5D8"/>
                </a:solidFill>
                <a:latin typeface="Syne" pitchFamily="34" charset="0"/>
                <a:ea typeface="Syne" pitchFamily="34" charset="-122"/>
                <a:cs typeface="Syne" pitchFamily="34" charset="-120"/>
              </a:rPr>
              <a:t> un </a:t>
            </a:r>
            <a:r>
              <a:rPr lang="en-US" sz="1750" dirty="0" err="1">
                <a:solidFill>
                  <a:srgbClr val="D7E5D8"/>
                </a:solidFill>
                <a:latin typeface="Syne" pitchFamily="34" charset="0"/>
                <a:ea typeface="Syne" pitchFamily="34" charset="-122"/>
                <a:cs typeface="Syne" pitchFamily="34" charset="-120"/>
              </a:rPr>
              <a:t>precio</a:t>
            </a:r>
            <a:r>
              <a:rPr lang="en-US" sz="1750" dirty="0">
                <a:solidFill>
                  <a:srgbClr val="D7E5D8"/>
                </a:solidFill>
                <a:latin typeface="Syne" pitchFamily="34" charset="0"/>
                <a:ea typeface="Syne" pitchFamily="34" charset="-122"/>
                <a:cs typeface="Syne" pitchFamily="34" charset="-120"/>
              </a:rPr>
              <a:t> de </a:t>
            </a:r>
            <a:r>
              <a:rPr lang="en-US" sz="1750" dirty="0" err="1">
                <a:solidFill>
                  <a:srgbClr val="D7E5D8"/>
                </a:solidFill>
                <a:latin typeface="Syne" pitchFamily="34" charset="0"/>
                <a:ea typeface="Syne" pitchFamily="34" charset="-122"/>
                <a:cs typeface="Syne" pitchFamily="34" charset="-120"/>
              </a:rPr>
              <a:t>venta</a:t>
            </a:r>
            <a:r>
              <a:rPr lang="en-US" sz="1750" dirty="0">
                <a:solidFill>
                  <a:srgbClr val="D7E5D8"/>
                </a:solidFill>
                <a:latin typeface="Syne" pitchFamily="34" charset="0"/>
                <a:ea typeface="Syne" pitchFamily="34" charset="-122"/>
                <a:cs typeface="Syne" pitchFamily="34" charset="-120"/>
              </a:rPr>
              <a:t> </a:t>
            </a:r>
            <a:r>
              <a:rPr lang="en-US" sz="1750" dirty="0" err="1">
                <a:solidFill>
                  <a:srgbClr val="D7E5D8"/>
                </a:solidFill>
                <a:latin typeface="Syne" pitchFamily="34" charset="0"/>
                <a:ea typeface="Syne" pitchFamily="34" charset="-122"/>
                <a:cs typeface="Syne" pitchFamily="34" charset="-120"/>
              </a:rPr>
              <a:t>óptimo</a:t>
            </a:r>
            <a:r>
              <a:rPr lang="en-US" sz="1750" dirty="0">
                <a:solidFill>
                  <a:srgbClr val="D7E5D8"/>
                </a:solidFill>
                <a:latin typeface="Syne" pitchFamily="34" charset="0"/>
                <a:ea typeface="Syne" pitchFamily="34" charset="-122"/>
                <a:cs typeface="Syne" pitchFamily="34" charset="-120"/>
              </a:rPr>
              <a:t> </a:t>
            </a:r>
            <a:r>
              <a:rPr lang="en-US" sz="1750" dirty="0" err="1">
                <a:solidFill>
                  <a:srgbClr val="D7E5D8"/>
                </a:solidFill>
                <a:latin typeface="Syne" pitchFamily="34" charset="0"/>
                <a:ea typeface="Syne" pitchFamily="34" charset="-122"/>
                <a:cs typeface="Syne" pitchFamily="34" charset="-120"/>
              </a:rPr>
              <a:t>por</a:t>
            </a:r>
            <a:r>
              <a:rPr lang="en-US" sz="1750" dirty="0">
                <a:solidFill>
                  <a:srgbClr val="D7E5D8"/>
                </a:solidFill>
                <a:latin typeface="Syne" pitchFamily="34" charset="0"/>
                <a:ea typeface="Syne" pitchFamily="34" charset="-122"/>
                <a:cs typeface="Syne" pitchFamily="34" charset="-120"/>
              </a:rPr>
              <a:t> </a:t>
            </a:r>
            <a:r>
              <a:rPr lang="en-US" sz="1750" dirty="0" err="1">
                <a:solidFill>
                  <a:srgbClr val="D7E5D8"/>
                </a:solidFill>
                <a:latin typeface="Syne" pitchFamily="34" charset="0"/>
                <a:ea typeface="Syne" pitchFamily="34" charset="-122"/>
                <a:cs typeface="Syne" pitchFamily="34" charset="-120"/>
              </a:rPr>
              <a:t>temporada</a:t>
            </a:r>
            <a:r>
              <a:rPr lang="en-US" sz="1750" dirty="0">
                <a:solidFill>
                  <a:srgbClr val="D7E5D8"/>
                </a:solidFill>
                <a:latin typeface="Syne" pitchFamily="34" charset="0"/>
                <a:ea typeface="Syne" pitchFamily="34" charset="-122"/>
                <a:cs typeface="Syne" pitchFamily="34" charset="-120"/>
              </a:rPr>
              <a:t> y </a:t>
            </a:r>
            <a:r>
              <a:rPr lang="en-US" sz="1750" dirty="0" err="1">
                <a:solidFill>
                  <a:srgbClr val="D7E5D8"/>
                </a:solidFill>
                <a:latin typeface="Syne" pitchFamily="34" charset="0"/>
                <a:ea typeface="Syne" pitchFamily="34" charset="-122"/>
                <a:cs typeface="Syne" pitchFamily="34" charset="-120"/>
              </a:rPr>
              <a:t>desplegar</a:t>
            </a:r>
            <a:r>
              <a:rPr lang="en-US" sz="1750" dirty="0">
                <a:solidFill>
                  <a:srgbClr val="D7E5D8"/>
                </a:solidFill>
                <a:latin typeface="Syne" pitchFamily="34" charset="0"/>
                <a:ea typeface="Syne" pitchFamily="34" charset="-122"/>
                <a:cs typeface="Syne" pitchFamily="34" charset="-120"/>
              </a:rPr>
              <a:t> un </a:t>
            </a:r>
            <a:r>
              <a:rPr lang="en-US" sz="1750" dirty="0" err="1">
                <a:solidFill>
                  <a:srgbClr val="D7E5D8"/>
                </a:solidFill>
                <a:latin typeface="Syne" pitchFamily="34" charset="0"/>
                <a:ea typeface="Syne" pitchFamily="34" charset="-122"/>
                <a:cs typeface="Syne" pitchFamily="34" charset="-120"/>
              </a:rPr>
              <a:t>tablero</a:t>
            </a:r>
            <a:r>
              <a:rPr lang="en-US" sz="1750" dirty="0">
                <a:solidFill>
                  <a:srgbClr val="D7E5D8"/>
                </a:solidFill>
                <a:latin typeface="Syne" pitchFamily="34" charset="0"/>
                <a:ea typeface="Syne" pitchFamily="34" charset="-122"/>
                <a:cs typeface="Syne" pitchFamily="34" charset="-120"/>
              </a:rPr>
              <a:t> </a:t>
            </a:r>
            <a:r>
              <a:rPr lang="en-US" sz="1750" dirty="0" err="1">
                <a:solidFill>
                  <a:srgbClr val="D7E5D8"/>
                </a:solidFill>
                <a:latin typeface="Syne" pitchFamily="34" charset="0"/>
                <a:ea typeface="Syne" pitchFamily="34" charset="-122"/>
                <a:cs typeface="Syne" pitchFamily="34" charset="-120"/>
              </a:rPr>
              <a:t>interactivo</a:t>
            </a:r>
            <a:r>
              <a:rPr lang="en-US" sz="1750" dirty="0">
                <a:solidFill>
                  <a:srgbClr val="D7E5D8"/>
                </a:solidFill>
                <a:latin typeface="Syne" pitchFamily="34" charset="0"/>
                <a:ea typeface="Syne" pitchFamily="34" charset="-122"/>
                <a:cs typeface="Syne" pitchFamily="34" charset="-120"/>
              </a:rPr>
              <a:t> que  </a:t>
            </a:r>
            <a:r>
              <a:rPr lang="en-US" sz="1750" dirty="0" err="1">
                <a:solidFill>
                  <a:srgbClr val="D7E5D8"/>
                </a:solidFill>
                <a:latin typeface="Syne" pitchFamily="34" charset="0"/>
                <a:ea typeface="Syne" pitchFamily="34" charset="-122"/>
                <a:cs typeface="Syne" pitchFamily="34" charset="-120"/>
              </a:rPr>
              <a:t>ayude</a:t>
            </a:r>
            <a:r>
              <a:rPr lang="en-US" sz="1750" dirty="0">
                <a:solidFill>
                  <a:srgbClr val="D7E5D8"/>
                </a:solidFill>
                <a:latin typeface="Syne" pitchFamily="34" charset="0"/>
                <a:ea typeface="Syne" pitchFamily="34" charset="-122"/>
                <a:cs typeface="Syne" pitchFamily="34" charset="-120"/>
              </a:rPr>
              <a:t> a las </a:t>
            </a:r>
            <a:r>
              <a:rPr lang="en-US" sz="1750" dirty="0" err="1">
                <a:solidFill>
                  <a:srgbClr val="D7E5D8"/>
                </a:solidFill>
                <a:latin typeface="Syne" pitchFamily="34" charset="0"/>
                <a:ea typeface="Syne" pitchFamily="34" charset="-122"/>
                <a:cs typeface="Syne" pitchFamily="34" charset="-120"/>
              </a:rPr>
              <a:t>empresas</a:t>
            </a:r>
            <a:r>
              <a:rPr lang="en-US" sz="1750" dirty="0">
                <a:solidFill>
                  <a:srgbClr val="D7E5D8"/>
                </a:solidFill>
                <a:latin typeface="Syne" pitchFamily="34" charset="0"/>
                <a:ea typeface="Syne" pitchFamily="34" charset="-122"/>
                <a:cs typeface="Syne" pitchFamily="34" charset="-120"/>
              </a:rPr>
              <a:t> a </a:t>
            </a:r>
            <a:r>
              <a:rPr lang="en-US" sz="1750" dirty="0" err="1">
                <a:solidFill>
                  <a:srgbClr val="D7E5D8"/>
                </a:solidFill>
                <a:latin typeface="Syne" pitchFamily="34" charset="0"/>
                <a:ea typeface="Syne" pitchFamily="34" charset="-122"/>
                <a:cs typeface="Syne" pitchFamily="34" charset="-120"/>
              </a:rPr>
              <a:t>mejorar</a:t>
            </a:r>
            <a:r>
              <a:rPr lang="en-US" sz="1750" dirty="0">
                <a:solidFill>
                  <a:srgbClr val="D7E5D8"/>
                </a:solidFill>
                <a:latin typeface="Syne" pitchFamily="34" charset="0"/>
                <a:ea typeface="Syne" pitchFamily="34" charset="-122"/>
                <a:cs typeface="Syne" pitchFamily="34" charset="-120"/>
              </a:rPr>
              <a:t> </a:t>
            </a:r>
            <a:r>
              <a:rPr lang="en-US" sz="1750" dirty="0" err="1">
                <a:solidFill>
                  <a:srgbClr val="D7E5D8"/>
                </a:solidFill>
                <a:latin typeface="Syne" pitchFamily="34" charset="0"/>
                <a:ea typeface="Syne" pitchFamily="34" charset="-122"/>
                <a:cs typeface="Syne" pitchFamily="34" charset="-120"/>
              </a:rPr>
              <a:t>su</a:t>
            </a:r>
            <a:r>
              <a:rPr lang="en-US" sz="1750" dirty="0">
                <a:solidFill>
                  <a:srgbClr val="D7E5D8"/>
                </a:solidFill>
                <a:latin typeface="Syne" pitchFamily="34" charset="0"/>
                <a:ea typeface="Syne" pitchFamily="34" charset="-122"/>
                <a:cs typeface="Syne" pitchFamily="34" charset="-120"/>
              </a:rPr>
              <a:t> </a:t>
            </a:r>
            <a:r>
              <a:rPr lang="en-US" sz="1750" dirty="0" err="1">
                <a:solidFill>
                  <a:srgbClr val="D7E5D8"/>
                </a:solidFill>
                <a:latin typeface="Syne" pitchFamily="34" charset="0"/>
                <a:ea typeface="Syne" pitchFamily="34" charset="-122"/>
                <a:cs typeface="Syne" pitchFamily="34" charset="-120"/>
              </a:rPr>
              <a:t>planificación</a:t>
            </a:r>
            <a:r>
              <a:rPr lang="en-US" sz="1750" dirty="0">
                <a:solidFill>
                  <a:srgbClr val="D7E5D8"/>
                </a:solidFill>
                <a:latin typeface="Syne" pitchFamily="34" charset="0"/>
                <a:ea typeface="Syne" pitchFamily="34" charset="-122"/>
                <a:cs typeface="Syne" pitchFamily="34" charset="-120"/>
              </a:rPr>
              <a:t> </a:t>
            </a:r>
            <a:r>
              <a:rPr lang="en-US" sz="1750" dirty="0" err="1">
                <a:solidFill>
                  <a:srgbClr val="D7E5D8"/>
                </a:solidFill>
                <a:latin typeface="Syne" pitchFamily="34" charset="0"/>
                <a:ea typeface="Syne" pitchFamily="34" charset="-122"/>
                <a:cs typeface="Syne" pitchFamily="34" charset="-120"/>
              </a:rPr>
              <a:t>estratégica</a:t>
            </a:r>
            <a:r>
              <a:rPr lang="en-US" sz="1750" dirty="0">
                <a:solidFill>
                  <a:srgbClr val="D7E5D8"/>
                </a:solidFill>
                <a:latin typeface="Syne" pitchFamily="34" charset="0"/>
                <a:ea typeface="Syne" pitchFamily="34" charset="-122"/>
                <a:cs typeface="Syne" pitchFamily="34" charset="-120"/>
              </a:rPr>
              <a:t> y </a:t>
            </a:r>
            <a:r>
              <a:rPr lang="en-US" sz="1750" dirty="0" err="1">
                <a:solidFill>
                  <a:srgbClr val="D7E5D8"/>
                </a:solidFill>
                <a:latin typeface="Syne" pitchFamily="34" charset="0"/>
                <a:ea typeface="Syne" pitchFamily="34" charset="-122"/>
                <a:cs typeface="Syne" pitchFamily="34" charset="-120"/>
              </a:rPr>
              <a:t>eficiencia</a:t>
            </a:r>
            <a:r>
              <a:rPr lang="en-US" sz="1750" dirty="0">
                <a:solidFill>
                  <a:srgbClr val="D7E5D8"/>
                </a:solidFill>
                <a:latin typeface="Syne" pitchFamily="34" charset="0"/>
                <a:ea typeface="Syne" pitchFamily="34" charset="-122"/>
                <a:cs typeface="Syne" pitchFamily="34" charset="-120"/>
              </a:rPr>
              <a:t> </a:t>
            </a:r>
            <a:r>
              <a:rPr lang="en-US" sz="1750" dirty="0" err="1">
                <a:solidFill>
                  <a:srgbClr val="D7E5D8"/>
                </a:solidFill>
                <a:latin typeface="Syne" pitchFamily="34" charset="0"/>
                <a:ea typeface="Syne" pitchFamily="34" charset="-122"/>
                <a:cs typeface="Syne" pitchFamily="34" charset="-120"/>
              </a:rPr>
              <a:t>operativa</a:t>
            </a:r>
            <a:r>
              <a:rPr lang="en-US" sz="1750" dirty="0">
                <a:solidFill>
                  <a:srgbClr val="D7E5D8"/>
                </a:solidFill>
                <a:latin typeface="Syne" pitchFamily="34" charset="0"/>
                <a:ea typeface="Syne" pitchFamily="34" charset="-122"/>
                <a:cs typeface="Syne" pitchFamily="34" charset="-120"/>
              </a:rPr>
              <a:t>.</a:t>
            </a:r>
          </a:p>
          <a:p>
            <a:pPr>
              <a:lnSpc>
                <a:spcPts val="2850"/>
              </a:lnSpc>
            </a:pPr>
            <a:r>
              <a:rPr lang="en-US" sz="1750" dirty="0">
                <a:solidFill>
                  <a:srgbClr val="D7E5D8"/>
                </a:solidFill>
                <a:latin typeface="Syne" pitchFamily="34" charset="0"/>
                <a:ea typeface="Syne" pitchFamily="34" charset="-122"/>
                <a:cs typeface="Syne" pitchFamily="34" charset="-120"/>
              </a:rPr>
              <a:t>Se </a:t>
            </a:r>
            <a:r>
              <a:rPr lang="en-US" sz="1750" dirty="0" err="1">
                <a:solidFill>
                  <a:srgbClr val="D7E5D8"/>
                </a:solidFill>
                <a:latin typeface="Syne" pitchFamily="34" charset="0"/>
                <a:ea typeface="Syne" pitchFamily="34" charset="-122"/>
                <a:cs typeface="Syne" pitchFamily="34" charset="-120"/>
              </a:rPr>
              <a:t>limita</a:t>
            </a:r>
            <a:r>
              <a:rPr lang="en-US" sz="1750" dirty="0">
                <a:solidFill>
                  <a:srgbClr val="D7E5D8"/>
                </a:solidFill>
                <a:latin typeface="Syne" pitchFamily="34" charset="0"/>
                <a:ea typeface="Syne" pitchFamily="34" charset="-122"/>
                <a:cs typeface="Syne" pitchFamily="34" charset="-120"/>
              </a:rPr>
              <a:t> a </a:t>
            </a:r>
            <a:r>
              <a:rPr lang="en-US" sz="1750" dirty="0" err="1">
                <a:solidFill>
                  <a:srgbClr val="D7E5D8"/>
                </a:solidFill>
                <a:latin typeface="Syne" pitchFamily="34" charset="0"/>
                <a:ea typeface="Syne" pitchFamily="34" charset="-122"/>
                <a:cs typeface="Syne" pitchFamily="34" charset="-120"/>
              </a:rPr>
              <a:t>productos</a:t>
            </a:r>
            <a:r>
              <a:rPr lang="en-US" sz="1750" dirty="0">
                <a:solidFill>
                  <a:srgbClr val="D7E5D8"/>
                </a:solidFill>
                <a:latin typeface="Syne" pitchFamily="34" charset="0"/>
                <a:ea typeface="Syne" pitchFamily="34" charset="-122"/>
                <a:cs typeface="Syne" pitchFamily="34" charset="-120"/>
              </a:rPr>
              <a:t> de </a:t>
            </a:r>
            <a:r>
              <a:rPr lang="en-US" sz="1750" dirty="0" err="1">
                <a:solidFill>
                  <a:srgbClr val="D7E5D8"/>
                </a:solidFill>
                <a:latin typeface="Syne" pitchFamily="34" charset="0"/>
                <a:ea typeface="Syne" pitchFamily="34" charset="-122"/>
                <a:cs typeface="Syne" pitchFamily="34" charset="-120"/>
              </a:rPr>
              <a:t>consumo</a:t>
            </a:r>
            <a:r>
              <a:rPr lang="en-US" sz="1750" dirty="0">
                <a:solidFill>
                  <a:srgbClr val="D7E5D8"/>
                </a:solidFill>
                <a:latin typeface="Syne" pitchFamily="34" charset="0"/>
                <a:ea typeface="Syne" pitchFamily="34" charset="-122"/>
                <a:cs typeface="Syne" pitchFamily="34" charset="-120"/>
              </a:rPr>
              <a:t> </a:t>
            </a:r>
            <a:r>
              <a:rPr lang="en-US" sz="1750" dirty="0" err="1">
                <a:solidFill>
                  <a:srgbClr val="D7E5D8"/>
                </a:solidFill>
                <a:latin typeface="Syne" pitchFamily="34" charset="0"/>
                <a:ea typeface="Syne" pitchFamily="34" charset="-122"/>
                <a:cs typeface="Syne" pitchFamily="34" charset="-120"/>
              </a:rPr>
              <a:t>masivo</a:t>
            </a:r>
            <a:r>
              <a:rPr lang="en-US" sz="1750" dirty="0">
                <a:solidFill>
                  <a:srgbClr val="D7E5D8"/>
                </a:solidFill>
                <a:latin typeface="Syne" pitchFamily="34" charset="0"/>
                <a:ea typeface="Syne" pitchFamily="34" charset="-122"/>
                <a:cs typeface="Syne" pitchFamily="34" charset="-120"/>
              </a:rPr>
              <a:t> </a:t>
            </a:r>
            <a:r>
              <a:rPr lang="en-US" sz="1750" dirty="0" err="1">
                <a:solidFill>
                  <a:srgbClr val="D7E5D8"/>
                </a:solidFill>
                <a:latin typeface="Syne" pitchFamily="34" charset="0"/>
                <a:ea typeface="Syne" pitchFamily="34" charset="-122"/>
                <a:cs typeface="Syne" pitchFamily="34" charset="-120"/>
              </a:rPr>
              <a:t>vendidos</a:t>
            </a:r>
            <a:r>
              <a:rPr lang="en-US" sz="1750" dirty="0">
                <a:solidFill>
                  <a:srgbClr val="D7E5D8"/>
                </a:solidFill>
                <a:latin typeface="Syne" pitchFamily="34" charset="0"/>
                <a:ea typeface="Syne" pitchFamily="34" charset="-122"/>
                <a:cs typeface="Syne" pitchFamily="34" charset="-120"/>
              </a:rPr>
              <a:t> a </a:t>
            </a:r>
            <a:r>
              <a:rPr lang="en-US" sz="1750" dirty="0" err="1">
                <a:solidFill>
                  <a:srgbClr val="D7E5D8"/>
                </a:solidFill>
                <a:latin typeface="Syne" pitchFamily="34" charset="0"/>
                <a:ea typeface="Syne" pitchFamily="34" charset="-122"/>
                <a:cs typeface="Syne" pitchFamily="34" charset="-120"/>
              </a:rPr>
              <a:t>través</a:t>
            </a:r>
            <a:r>
              <a:rPr lang="en-US" sz="1750" dirty="0">
                <a:solidFill>
                  <a:srgbClr val="D7E5D8"/>
                </a:solidFill>
                <a:latin typeface="Syne" pitchFamily="34" charset="0"/>
                <a:ea typeface="Syne" pitchFamily="34" charset="-122"/>
                <a:cs typeface="Syne" pitchFamily="34" charset="-120"/>
              </a:rPr>
              <a:t> de </a:t>
            </a:r>
            <a:r>
              <a:rPr lang="en-US" sz="1750" dirty="0" err="1">
                <a:solidFill>
                  <a:srgbClr val="D7E5D8"/>
                </a:solidFill>
                <a:latin typeface="Syne" pitchFamily="34" charset="0"/>
                <a:ea typeface="Syne" pitchFamily="34" charset="-122"/>
                <a:cs typeface="Syne" pitchFamily="34" charset="-120"/>
              </a:rPr>
              <a:t>plataformas</a:t>
            </a:r>
            <a:r>
              <a:rPr lang="en-US" sz="1750" dirty="0">
                <a:solidFill>
                  <a:srgbClr val="D7E5D8"/>
                </a:solidFill>
                <a:latin typeface="Syne" pitchFamily="34" charset="0"/>
                <a:ea typeface="Syne" pitchFamily="34" charset="-122"/>
                <a:cs typeface="Syne" pitchFamily="34" charset="-120"/>
              </a:rPr>
              <a:t> de e-commerce, </a:t>
            </a:r>
            <a:r>
              <a:rPr lang="en-US" sz="1750" dirty="0" err="1">
                <a:solidFill>
                  <a:srgbClr val="D7E5D8"/>
                </a:solidFill>
                <a:latin typeface="Syne" pitchFamily="34" charset="0"/>
                <a:ea typeface="Syne" pitchFamily="34" charset="-122"/>
                <a:cs typeface="Syne" pitchFamily="34" charset="-120"/>
              </a:rPr>
              <a:t>en</a:t>
            </a:r>
            <a:r>
              <a:rPr lang="en-US" sz="1750" dirty="0">
                <a:solidFill>
                  <a:srgbClr val="D7E5D8"/>
                </a:solidFill>
                <a:latin typeface="Syne" pitchFamily="34" charset="0"/>
                <a:ea typeface="Syne" pitchFamily="34" charset="-122"/>
                <a:cs typeface="Syne" pitchFamily="34" charset="-120"/>
              </a:rPr>
              <a:t> particular </a:t>
            </a:r>
            <a:r>
              <a:rPr lang="en-US" sz="1750" dirty="0" err="1">
                <a:solidFill>
                  <a:srgbClr val="D7E5D8"/>
                </a:solidFill>
                <a:latin typeface="Syne" pitchFamily="34" charset="0"/>
                <a:ea typeface="Syne" pitchFamily="34" charset="-122"/>
                <a:cs typeface="Syne" pitchFamily="34" charset="-120"/>
              </a:rPr>
              <a:t>Olist</a:t>
            </a:r>
            <a:r>
              <a:rPr lang="en-US" sz="1750" dirty="0">
                <a:solidFill>
                  <a:srgbClr val="D7E5D8"/>
                </a:solidFill>
                <a:latin typeface="Syne" pitchFamily="34" charset="0"/>
                <a:ea typeface="Syne" pitchFamily="34" charset="-122"/>
                <a:cs typeface="Syne" pitchFamily="34" charset="-120"/>
              </a:rPr>
              <a:t> Store, </a:t>
            </a:r>
            <a:r>
              <a:rPr lang="en-US" sz="1750" dirty="0" err="1">
                <a:solidFill>
                  <a:srgbClr val="D7E5D8"/>
                </a:solidFill>
                <a:latin typeface="Syne" pitchFamily="34" charset="0"/>
                <a:ea typeface="Syne" pitchFamily="34" charset="-122"/>
                <a:cs typeface="Syne" pitchFamily="34" charset="-120"/>
              </a:rPr>
              <a:t>durante</a:t>
            </a:r>
            <a:r>
              <a:rPr lang="en-US" sz="1750" dirty="0">
                <a:solidFill>
                  <a:srgbClr val="D7E5D8"/>
                </a:solidFill>
                <a:latin typeface="Syne" pitchFamily="34" charset="0"/>
                <a:ea typeface="Syne" pitchFamily="34" charset="-122"/>
                <a:cs typeface="Syne" pitchFamily="34" charset="-120"/>
              </a:rPr>
              <a:t> </a:t>
            </a:r>
            <a:r>
              <a:rPr lang="en-US" sz="1750" dirty="0" err="1">
                <a:solidFill>
                  <a:srgbClr val="D7E5D8"/>
                </a:solidFill>
                <a:latin typeface="Syne" pitchFamily="34" charset="0"/>
                <a:ea typeface="Syne" pitchFamily="34" charset="-122"/>
                <a:cs typeface="Syne" pitchFamily="34" charset="-120"/>
              </a:rPr>
              <a:t>el</a:t>
            </a:r>
            <a:r>
              <a:rPr lang="en-US" sz="1750" dirty="0">
                <a:solidFill>
                  <a:srgbClr val="D7E5D8"/>
                </a:solidFill>
                <a:latin typeface="Syne" pitchFamily="34" charset="0"/>
                <a:ea typeface="Syne" pitchFamily="34" charset="-122"/>
                <a:cs typeface="Syne" pitchFamily="34" charset="-120"/>
              </a:rPr>
              <a:t> </a:t>
            </a:r>
            <a:r>
              <a:rPr lang="en-US" sz="1750" dirty="0" err="1">
                <a:solidFill>
                  <a:srgbClr val="D7E5D8"/>
                </a:solidFill>
                <a:latin typeface="Syne" pitchFamily="34" charset="0"/>
                <a:ea typeface="Syne" pitchFamily="34" charset="-122"/>
                <a:cs typeface="Syne" pitchFamily="34" charset="-120"/>
              </a:rPr>
              <a:t>año</a:t>
            </a:r>
            <a:r>
              <a:rPr lang="en-US" sz="1750" dirty="0">
                <a:solidFill>
                  <a:srgbClr val="D7E5D8"/>
                </a:solidFill>
                <a:latin typeface="Syne" pitchFamily="34" charset="0"/>
                <a:ea typeface="Syne" pitchFamily="34" charset="-122"/>
                <a:cs typeface="Syne" pitchFamily="34" charset="-120"/>
              </a:rPr>
              <a:t> 2018.</a:t>
            </a:r>
            <a:endParaRPr lang="en-US" sz="1750" dirty="0"/>
          </a:p>
          <a:p>
            <a:pPr marL="0" indent="0">
              <a:lnSpc>
                <a:spcPts val="2850"/>
              </a:lnSpc>
              <a:buNone/>
            </a:pPr>
            <a:endParaRPr lang="en-US" sz="1750" dirty="0"/>
          </a:p>
        </p:txBody>
      </p:sp>
    </p:spTree>
    <p:extLst>
      <p:ext uri="{BB962C8B-B14F-4D97-AF65-F5344CB8AC3E}">
        <p14:creationId xmlns:p14="http://schemas.microsoft.com/office/powerpoint/2010/main" val="8688403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88" y="1209835"/>
            <a:ext cx="7556421" cy="1133951"/>
          </a:xfrm>
          <a:prstGeom prst="rect">
            <a:avLst/>
          </a:prstGeom>
          <a:noFill/>
          <a:ln/>
        </p:spPr>
        <p:txBody>
          <a:bodyPr wrap="square" lIns="0" tIns="0" rIns="0" bIns="0" rtlCol="0" anchor="t"/>
          <a:lstStyle/>
          <a:p>
            <a:pPr marL="0" indent="0">
              <a:lnSpc>
                <a:spcPts val="4450"/>
              </a:lnSpc>
              <a:buNone/>
            </a:pPr>
            <a:r>
              <a:rPr lang="en-US" sz="3550" b="1" dirty="0">
                <a:solidFill>
                  <a:srgbClr val="F0F4F1"/>
                </a:solidFill>
                <a:latin typeface="Syne Extra Bold" pitchFamily="34" charset="0"/>
                <a:ea typeface="Syne Extra Bold" pitchFamily="34" charset="-122"/>
                <a:cs typeface="Syne Extra Bold" pitchFamily="34" charset="-120"/>
              </a:rPr>
              <a:t>Modelos Desarrollados</a:t>
            </a:r>
            <a:endParaRPr lang="en-US" sz="3550" dirty="0"/>
          </a:p>
        </p:txBody>
      </p:sp>
      <p:sp>
        <p:nvSpPr>
          <p:cNvPr id="4" name="Shape 1"/>
          <p:cNvSpPr/>
          <p:nvPr/>
        </p:nvSpPr>
        <p:spPr>
          <a:xfrm>
            <a:off x="710662" y="2264104"/>
            <a:ext cx="7556421" cy="3090982"/>
          </a:xfrm>
          <a:prstGeom prst="roundRect">
            <a:avLst>
              <a:gd name="adj" fmla="val 3082"/>
            </a:avLst>
          </a:prstGeom>
          <a:solidFill>
            <a:srgbClr val="547808"/>
          </a:solidFill>
          <a:ln w="7620">
            <a:solidFill>
              <a:srgbClr val="6D9121"/>
            </a:solidFill>
            <a:prstDash val="solid"/>
          </a:ln>
        </p:spPr>
        <p:txBody>
          <a:bodyPr/>
          <a:lstStyle/>
          <a:p>
            <a:endParaRPr lang="es-CO"/>
          </a:p>
        </p:txBody>
      </p:sp>
      <p:sp>
        <p:nvSpPr>
          <p:cNvPr id="5" name="Text 2"/>
          <p:cNvSpPr/>
          <p:nvPr/>
        </p:nvSpPr>
        <p:spPr>
          <a:xfrm>
            <a:off x="1028224" y="2393889"/>
            <a:ext cx="4275773" cy="354330"/>
          </a:xfrm>
          <a:prstGeom prst="rect">
            <a:avLst/>
          </a:prstGeom>
          <a:noFill/>
          <a:ln/>
        </p:spPr>
        <p:txBody>
          <a:bodyPr wrap="none" lIns="0" tIns="0" rIns="0" bIns="0" rtlCol="0" anchor="t"/>
          <a:lstStyle/>
          <a:p>
            <a:pPr marL="0" indent="0">
              <a:lnSpc>
                <a:spcPts val="2750"/>
              </a:lnSpc>
              <a:buNone/>
            </a:pPr>
            <a:r>
              <a:rPr lang="en-US" sz="2200" b="1" dirty="0">
                <a:solidFill>
                  <a:srgbClr val="FFFFFF"/>
                </a:solidFill>
                <a:latin typeface="Syne Extra Bold" pitchFamily="34" charset="0"/>
                <a:ea typeface="Syne Extra Bold" pitchFamily="34" charset="-122"/>
                <a:cs typeface="Syne Extra Bold" pitchFamily="34" charset="-120"/>
              </a:rPr>
              <a:t>Modelos Probados</a:t>
            </a:r>
            <a:endParaRPr lang="en-US" sz="2200" dirty="0"/>
          </a:p>
        </p:txBody>
      </p:sp>
      <p:sp>
        <p:nvSpPr>
          <p:cNvPr id="6" name="Text 3"/>
          <p:cNvSpPr/>
          <p:nvPr/>
        </p:nvSpPr>
        <p:spPr>
          <a:xfrm>
            <a:off x="1058921" y="2869087"/>
            <a:ext cx="7087553"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FFFFFF"/>
                </a:solidFill>
                <a:latin typeface="Syne" pitchFamily="34" charset="0"/>
                <a:ea typeface="Syne" pitchFamily="34" charset="-122"/>
                <a:cs typeface="Syne" pitchFamily="34" charset="-120"/>
              </a:rPr>
              <a:t>XGBRegressor</a:t>
            </a:r>
            <a:endParaRPr lang="en-US" sz="1750" dirty="0"/>
          </a:p>
        </p:txBody>
      </p:sp>
      <p:sp>
        <p:nvSpPr>
          <p:cNvPr id="7" name="Text 4"/>
          <p:cNvSpPr/>
          <p:nvPr/>
        </p:nvSpPr>
        <p:spPr>
          <a:xfrm>
            <a:off x="1028223" y="3308168"/>
            <a:ext cx="7087553"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FFFFFF"/>
                </a:solidFill>
                <a:latin typeface="Syne" pitchFamily="34" charset="0"/>
                <a:ea typeface="Syne" pitchFamily="34" charset="-122"/>
                <a:cs typeface="Syne" pitchFamily="34" charset="-120"/>
              </a:rPr>
              <a:t>RandomForestRegressor</a:t>
            </a:r>
            <a:endParaRPr lang="en-US" sz="1750" dirty="0"/>
          </a:p>
        </p:txBody>
      </p:sp>
      <p:sp>
        <p:nvSpPr>
          <p:cNvPr id="8" name="Text 5"/>
          <p:cNvSpPr/>
          <p:nvPr/>
        </p:nvSpPr>
        <p:spPr>
          <a:xfrm>
            <a:off x="1028224" y="3684292"/>
            <a:ext cx="7087553"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FFFFFF"/>
                </a:solidFill>
                <a:latin typeface="Syne" pitchFamily="34" charset="0"/>
                <a:ea typeface="Syne" pitchFamily="34" charset="-122"/>
                <a:cs typeface="Syne" pitchFamily="34" charset="-120"/>
              </a:rPr>
              <a:t>LinearRegression</a:t>
            </a:r>
            <a:endParaRPr lang="en-US" sz="1750" dirty="0"/>
          </a:p>
        </p:txBody>
      </p:sp>
      <p:sp>
        <p:nvSpPr>
          <p:cNvPr id="9" name="Text 6"/>
          <p:cNvSpPr/>
          <p:nvPr/>
        </p:nvSpPr>
        <p:spPr>
          <a:xfrm>
            <a:off x="1028224" y="4000954"/>
            <a:ext cx="7087553"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FFFFFF"/>
                </a:solidFill>
                <a:latin typeface="Syne" pitchFamily="34" charset="0"/>
                <a:ea typeface="Syne" pitchFamily="34" charset="-122"/>
                <a:cs typeface="Syne" pitchFamily="34" charset="-120"/>
              </a:rPr>
              <a:t>ElasticNet</a:t>
            </a:r>
            <a:endParaRPr lang="en-US" sz="1750" dirty="0"/>
          </a:p>
        </p:txBody>
      </p:sp>
      <p:sp>
        <p:nvSpPr>
          <p:cNvPr id="10" name="Text 7"/>
          <p:cNvSpPr/>
          <p:nvPr/>
        </p:nvSpPr>
        <p:spPr>
          <a:xfrm>
            <a:off x="1062953" y="4423320"/>
            <a:ext cx="7087553"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FFFFFF"/>
                </a:solidFill>
                <a:latin typeface="Syne" pitchFamily="34" charset="0"/>
                <a:ea typeface="Syne" pitchFamily="34" charset="-122"/>
                <a:cs typeface="Syne" pitchFamily="34" charset="-120"/>
              </a:rPr>
              <a:t>KNeighborsRegressor</a:t>
            </a:r>
            <a:endParaRPr lang="en-US" sz="1750" dirty="0"/>
          </a:p>
        </p:txBody>
      </p:sp>
      <p:sp>
        <p:nvSpPr>
          <p:cNvPr id="12" name="CuadroTexto 11">
            <a:extLst>
              <a:ext uri="{FF2B5EF4-FFF2-40B4-BE49-F238E27FC236}">
                <a16:creationId xmlns:a16="http://schemas.microsoft.com/office/drawing/2014/main" id="{EE0A84C5-95D9-C87B-95E6-16ED11C4C956}"/>
              </a:ext>
            </a:extLst>
          </p:cNvPr>
          <p:cNvSpPr txBox="1"/>
          <p:nvPr/>
        </p:nvSpPr>
        <p:spPr>
          <a:xfrm>
            <a:off x="558141" y="5738593"/>
            <a:ext cx="7708942" cy="1570815"/>
          </a:xfrm>
          <a:prstGeom prst="rect">
            <a:avLst/>
          </a:prstGeom>
          <a:noFill/>
        </p:spPr>
        <p:txBody>
          <a:bodyPr wrap="square">
            <a:spAutoFit/>
          </a:bodyPr>
          <a:lstStyle/>
          <a:p>
            <a:pPr marL="0" indent="0" algn="just">
              <a:lnSpc>
                <a:spcPts val="2850"/>
              </a:lnSpc>
              <a:buNone/>
            </a:pPr>
            <a:r>
              <a:rPr lang="en-US" sz="2400" dirty="0">
                <a:solidFill>
                  <a:srgbClr val="D7E5D8"/>
                </a:solidFill>
                <a:latin typeface="Syne" pitchFamily="34" charset="0"/>
                <a:ea typeface="Syne" pitchFamily="34" charset="-122"/>
                <a:cs typeface="Syne" pitchFamily="34" charset="-120"/>
              </a:rPr>
              <a:t>Los </a:t>
            </a:r>
            <a:r>
              <a:rPr lang="en-US" sz="2400" dirty="0" err="1">
                <a:solidFill>
                  <a:srgbClr val="D7E5D8"/>
                </a:solidFill>
                <a:latin typeface="Syne" pitchFamily="34" charset="0"/>
                <a:ea typeface="Syne" pitchFamily="34" charset="-122"/>
                <a:cs typeface="Syne" pitchFamily="34" charset="-120"/>
              </a:rPr>
              <a:t>modelos</a:t>
            </a:r>
            <a:r>
              <a:rPr lang="en-US" sz="2400" dirty="0">
                <a:solidFill>
                  <a:srgbClr val="D7E5D8"/>
                </a:solidFill>
                <a:latin typeface="Syne" pitchFamily="34" charset="0"/>
                <a:ea typeface="Syne" pitchFamily="34" charset="-122"/>
                <a:cs typeface="Syne" pitchFamily="34" charset="-120"/>
              </a:rPr>
              <a:t> </a:t>
            </a:r>
            <a:r>
              <a:rPr lang="en-US" sz="2400" dirty="0" err="1">
                <a:solidFill>
                  <a:srgbClr val="D7E5D8"/>
                </a:solidFill>
                <a:latin typeface="Syne" pitchFamily="34" charset="0"/>
                <a:ea typeface="Syne" pitchFamily="34" charset="-122"/>
                <a:cs typeface="Syne" pitchFamily="34" charset="-120"/>
              </a:rPr>
              <a:t>fueron</a:t>
            </a:r>
            <a:r>
              <a:rPr lang="en-US" sz="2400" dirty="0">
                <a:solidFill>
                  <a:srgbClr val="D7E5D8"/>
                </a:solidFill>
                <a:latin typeface="Syne" pitchFamily="34" charset="0"/>
                <a:ea typeface="Syne" pitchFamily="34" charset="-122"/>
                <a:cs typeface="Syne" pitchFamily="34" charset="-120"/>
              </a:rPr>
              <a:t> </a:t>
            </a:r>
            <a:r>
              <a:rPr lang="en-US" sz="2400" dirty="0" err="1">
                <a:solidFill>
                  <a:srgbClr val="D7E5D8"/>
                </a:solidFill>
                <a:latin typeface="Syne" pitchFamily="34" charset="0"/>
                <a:ea typeface="Syne" pitchFamily="34" charset="-122"/>
                <a:cs typeface="Syne" pitchFamily="34" charset="-120"/>
              </a:rPr>
              <a:t>evaluados</a:t>
            </a:r>
            <a:r>
              <a:rPr lang="en-US" sz="2400" dirty="0">
                <a:solidFill>
                  <a:srgbClr val="D7E5D8"/>
                </a:solidFill>
                <a:latin typeface="Syne" pitchFamily="34" charset="0"/>
                <a:ea typeface="Syne" pitchFamily="34" charset="-122"/>
                <a:cs typeface="Syne" pitchFamily="34" charset="-120"/>
              </a:rPr>
              <a:t> </a:t>
            </a:r>
            <a:r>
              <a:rPr lang="en-US" sz="2400" dirty="0" err="1">
                <a:solidFill>
                  <a:srgbClr val="D7E5D8"/>
                </a:solidFill>
                <a:latin typeface="Syne" pitchFamily="34" charset="0"/>
                <a:ea typeface="Syne" pitchFamily="34" charset="-122"/>
                <a:cs typeface="Syne" pitchFamily="34" charset="-120"/>
              </a:rPr>
              <a:t>utilizando</a:t>
            </a:r>
            <a:r>
              <a:rPr lang="en-US" sz="2400" dirty="0">
                <a:solidFill>
                  <a:srgbClr val="D7E5D8"/>
                </a:solidFill>
                <a:latin typeface="Syne" pitchFamily="34" charset="0"/>
                <a:ea typeface="Syne" pitchFamily="34" charset="-122"/>
                <a:cs typeface="Syne" pitchFamily="34" charset="-120"/>
              </a:rPr>
              <a:t> </a:t>
            </a:r>
            <a:r>
              <a:rPr lang="en-US" sz="2400" dirty="0" err="1">
                <a:solidFill>
                  <a:srgbClr val="D7E5D8"/>
                </a:solidFill>
                <a:latin typeface="Syne" pitchFamily="34" charset="0"/>
                <a:ea typeface="Syne" pitchFamily="34" charset="-122"/>
                <a:cs typeface="Syne" pitchFamily="34" charset="-120"/>
              </a:rPr>
              <a:t>métricas</a:t>
            </a:r>
            <a:r>
              <a:rPr lang="en-US" sz="2400" dirty="0">
                <a:solidFill>
                  <a:srgbClr val="D7E5D8"/>
                </a:solidFill>
                <a:latin typeface="Syne" pitchFamily="34" charset="0"/>
                <a:ea typeface="Syne" pitchFamily="34" charset="-122"/>
                <a:cs typeface="Syne" pitchFamily="34" charset="-120"/>
              </a:rPr>
              <a:t> de error y </a:t>
            </a:r>
            <a:r>
              <a:rPr lang="en-US" sz="2400" dirty="0" err="1">
                <a:solidFill>
                  <a:srgbClr val="D7E5D8"/>
                </a:solidFill>
                <a:latin typeface="Syne" pitchFamily="34" charset="0"/>
                <a:ea typeface="Syne" pitchFamily="34" charset="-122"/>
                <a:cs typeface="Syne" pitchFamily="34" charset="-120"/>
              </a:rPr>
              <a:t>precisión</a:t>
            </a:r>
            <a:r>
              <a:rPr lang="en-US" sz="2400" dirty="0">
                <a:solidFill>
                  <a:srgbClr val="D7E5D8"/>
                </a:solidFill>
                <a:latin typeface="Syne" pitchFamily="34" charset="0"/>
                <a:ea typeface="Syne" pitchFamily="34" charset="-122"/>
                <a:cs typeface="Syne" pitchFamily="34" charset="-120"/>
              </a:rPr>
              <a:t>, </a:t>
            </a:r>
            <a:r>
              <a:rPr lang="en-US" sz="2400" dirty="0" err="1">
                <a:solidFill>
                  <a:srgbClr val="D7E5D8"/>
                </a:solidFill>
                <a:latin typeface="Syne" pitchFamily="34" charset="0"/>
                <a:ea typeface="Syne" pitchFamily="34" charset="-122"/>
                <a:cs typeface="Syne" pitchFamily="34" charset="-120"/>
              </a:rPr>
              <a:t>seleccionando</a:t>
            </a:r>
            <a:r>
              <a:rPr lang="en-US" sz="2400" dirty="0">
                <a:solidFill>
                  <a:srgbClr val="D7E5D8"/>
                </a:solidFill>
                <a:latin typeface="Syne" pitchFamily="34" charset="0"/>
                <a:ea typeface="Syne" pitchFamily="34" charset="-122"/>
                <a:cs typeface="Syne" pitchFamily="34" charset="-120"/>
              </a:rPr>
              <a:t> la </a:t>
            </a:r>
            <a:r>
              <a:rPr lang="en-US" sz="2400" dirty="0" err="1">
                <a:solidFill>
                  <a:srgbClr val="D7E5D8"/>
                </a:solidFill>
                <a:latin typeface="Syne" pitchFamily="34" charset="0"/>
                <a:ea typeface="Syne" pitchFamily="34" charset="-122"/>
                <a:cs typeface="Syne" pitchFamily="34" charset="-120"/>
              </a:rPr>
              <a:t>raíz</a:t>
            </a:r>
            <a:r>
              <a:rPr lang="en-US" sz="2400" dirty="0">
                <a:solidFill>
                  <a:srgbClr val="D7E5D8"/>
                </a:solidFill>
                <a:latin typeface="Syne" pitchFamily="34" charset="0"/>
                <a:ea typeface="Syne" pitchFamily="34" charset="-122"/>
                <a:cs typeface="Syne" pitchFamily="34" charset="-120"/>
              </a:rPr>
              <a:t> del error </a:t>
            </a:r>
            <a:r>
              <a:rPr lang="en-US" sz="2400" dirty="0" err="1">
                <a:solidFill>
                  <a:srgbClr val="D7E5D8"/>
                </a:solidFill>
                <a:latin typeface="Syne" pitchFamily="34" charset="0"/>
                <a:ea typeface="Syne" pitchFamily="34" charset="-122"/>
                <a:cs typeface="Syne" pitchFamily="34" charset="-120"/>
              </a:rPr>
              <a:t>cuadrático</a:t>
            </a:r>
            <a:r>
              <a:rPr lang="en-US" sz="2400" dirty="0">
                <a:solidFill>
                  <a:srgbClr val="D7E5D8"/>
                </a:solidFill>
                <a:latin typeface="Syne" pitchFamily="34" charset="0"/>
                <a:ea typeface="Syne" pitchFamily="34" charset="-122"/>
                <a:cs typeface="Syne" pitchFamily="34" charset="-120"/>
              </a:rPr>
              <a:t> medio (RMSE), </a:t>
            </a:r>
            <a:r>
              <a:rPr lang="en-US" sz="2400" dirty="0" err="1">
                <a:solidFill>
                  <a:srgbClr val="D7E5D8"/>
                </a:solidFill>
                <a:latin typeface="Syne" pitchFamily="34" charset="0"/>
                <a:ea typeface="Syne" pitchFamily="34" charset="-122"/>
                <a:cs typeface="Syne" pitchFamily="34" charset="-120"/>
              </a:rPr>
              <a:t>el</a:t>
            </a:r>
            <a:r>
              <a:rPr lang="en-US" sz="2400" dirty="0">
                <a:solidFill>
                  <a:srgbClr val="D7E5D8"/>
                </a:solidFill>
                <a:latin typeface="Syne" pitchFamily="34" charset="0"/>
                <a:ea typeface="Syne" pitchFamily="34" charset="-122"/>
                <a:cs typeface="Syne" pitchFamily="34" charset="-120"/>
              </a:rPr>
              <a:t> error </a:t>
            </a:r>
            <a:r>
              <a:rPr lang="en-US" sz="2400" dirty="0" err="1">
                <a:solidFill>
                  <a:srgbClr val="D7E5D8"/>
                </a:solidFill>
                <a:latin typeface="Syne" pitchFamily="34" charset="0"/>
                <a:ea typeface="Syne" pitchFamily="34" charset="-122"/>
                <a:cs typeface="Syne" pitchFamily="34" charset="-120"/>
              </a:rPr>
              <a:t>absoluto</a:t>
            </a:r>
            <a:r>
              <a:rPr lang="en-US" sz="2400" dirty="0">
                <a:solidFill>
                  <a:srgbClr val="D7E5D8"/>
                </a:solidFill>
                <a:latin typeface="Syne" pitchFamily="34" charset="0"/>
                <a:ea typeface="Syne" pitchFamily="34" charset="-122"/>
                <a:cs typeface="Syne" pitchFamily="34" charset="-120"/>
              </a:rPr>
              <a:t> medio (MAE) y </a:t>
            </a:r>
            <a:r>
              <a:rPr lang="en-US" sz="2400" dirty="0" err="1">
                <a:solidFill>
                  <a:srgbClr val="D7E5D8"/>
                </a:solidFill>
                <a:latin typeface="Syne" pitchFamily="34" charset="0"/>
                <a:ea typeface="Syne" pitchFamily="34" charset="-122"/>
                <a:cs typeface="Syne" pitchFamily="34" charset="-120"/>
              </a:rPr>
              <a:t>el</a:t>
            </a:r>
            <a:r>
              <a:rPr lang="en-US" sz="2400" dirty="0">
                <a:solidFill>
                  <a:srgbClr val="D7E5D8"/>
                </a:solidFill>
                <a:latin typeface="Syne" pitchFamily="34" charset="0"/>
                <a:ea typeface="Syne" pitchFamily="34" charset="-122"/>
                <a:cs typeface="Syne" pitchFamily="34" charset="-120"/>
              </a:rPr>
              <a:t> </a:t>
            </a:r>
            <a:r>
              <a:rPr lang="en-US" sz="2400" dirty="0" err="1">
                <a:solidFill>
                  <a:srgbClr val="D7E5D8"/>
                </a:solidFill>
                <a:latin typeface="Syne" pitchFamily="34" charset="0"/>
                <a:ea typeface="Syne" pitchFamily="34" charset="-122"/>
                <a:cs typeface="Syne" pitchFamily="34" charset="-120"/>
              </a:rPr>
              <a:t>coeficiente</a:t>
            </a:r>
            <a:r>
              <a:rPr lang="en-US" sz="2400" dirty="0">
                <a:solidFill>
                  <a:srgbClr val="D7E5D8"/>
                </a:solidFill>
                <a:latin typeface="Syne" pitchFamily="34" charset="0"/>
                <a:ea typeface="Syne" pitchFamily="34" charset="-122"/>
                <a:cs typeface="Syne" pitchFamily="34" charset="-120"/>
              </a:rPr>
              <a:t> de </a:t>
            </a:r>
            <a:r>
              <a:rPr lang="en-US" sz="2400" dirty="0" err="1">
                <a:solidFill>
                  <a:srgbClr val="D7E5D8"/>
                </a:solidFill>
                <a:latin typeface="Syne" pitchFamily="34" charset="0"/>
                <a:ea typeface="Syne" pitchFamily="34" charset="-122"/>
                <a:cs typeface="Syne" pitchFamily="34" charset="-120"/>
              </a:rPr>
              <a:t>determinación</a:t>
            </a:r>
            <a:r>
              <a:rPr lang="en-US" sz="2400" dirty="0">
                <a:solidFill>
                  <a:srgbClr val="D7E5D8"/>
                </a:solidFill>
                <a:latin typeface="Syne" pitchFamily="34" charset="0"/>
                <a:ea typeface="Syne" pitchFamily="34" charset="-122"/>
                <a:cs typeface="Syne" pitchFamily="34" charset="-120"/>
              </a:rPr>
              <a:t> (R²).</a:t>
            </a:r>
            <a:endParaRPr lang="en-US" sz="24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2872978"/>
            <a:ext cx="7556421" cy="1417558"/>
          </a:xfrm>
          <a:prstGeom prst="rect">
            <a:avLst/>
          </a:prstGeom>
          <a:noFill/>
          <a:ln/>
        </p:spPr>
        <p:txBody>
          <a:bodyPr wrap="square" lIns="0" tIns="0" rIns="0" bIns="0" rtlCol="0" anchor="t"/>
          <a:lstStyle/>
          <a:p>
            <a:pPr marL="0" indent="0">
              <a:lnSpc>
                <a:spcPts val="5550"/>
              </a:lnSpc>
              <a:buNone/>
            </a:pPr>
            <a:r>
              <a:rPr lang="en-US" sz="4450" b="1" dirty="0">
                <a:solidFill>
                  <a:srgbClr val="F0F4F1"/>
                </a:solidFill>
                <a:latin typeface="Syne Extra Bold" pitchFamily="34" charset="0"/>
                <a:ea typeface="Syne Extra Bold" pitchFamily="34" charset="-122"/>
                <a:cs typeface="Syne Extra Bold" pitchFamily="34" charset="-120"/>
              </a:rPr>
              <a:t>Resultados de la Evaluación</a:t>
            </a:r>
            <a:endParaRPr lang="en-US" sz="4450" dirty="0"/>
          </a:p>
        </p:txBody>
      </p:sp>
      <p:sp>
        <p:nvSpPr>
          <p:cNvPr id="4" name="Text 1"/>
          <p:cNvSpPr/>
          <p:nvPr/>
        </p:nvSpPr>
        <p:spPr>
          <a:xfrm>
            <a:off x="793790" y="4630698"/>
            <a:ext cx="7556421" cy="725805"/>
          </a:xfrm>
          <a:prstGeom prst="rect">
            <a:avLst/>
          </a:prstGeom>
          <a:noFill/>
          <a:ln/>
        </p:spPr>
        <p:txBody>
          <a:bodyPr wrap="square" lIns="0" tIns="0" rIns="0" bIns="0" rtlCol="0" anchor="t"/>
          <a:lstStyle/>
          <a:p>
            <a:pPr marL="0" indent="0">
              <a:lnSpc>
                <a:spcPts val="2850"/>
              </a:lnSpc>
              <a:buNone/>
            </a:pPr>
            <a:r>
              <a:rPr lang="en-US" sz="1750" dirty="0">
                <a:solidFill>
                  <a:srgbClr val="D7E5D8"/>
                </a:solidFill>
                <a:latin typeface="Syne" pitchFamily="34" charset="0"/>
                <a:ea typeface="Syne" pitchFamily="34" charset="-122"/>
                <a:cs typeface="Syne" pitchFamily="34" charset="-120"/>
              </a:rPr>
              <a:t>El modelo LinearRegression, obtuvo el mejor RMSE (118.01) y el mayor R² (0.6336), lo cual indica que es el modelo más adecuado para este caso.</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897017"/>
            <a:ext cx="5913715" cy="354330"/>
          </a:xfrm>
          <a:prstGeom prst="rect">
            <a:avLst/>
          </a:prstGeom>
          <a:noFill/>
          <a:ln/>
        </p:spPr>
        <p:txBody>
          <a:bodyPr wrap="none" lIns="0" tIns="0" rIns="0" bIns="0" rtlCol="0" anchor="t"/>
          <a:lstStyle/>
          <a:p>
            <a:pPr marL="0" indent="0">
              <a:lnSpc>
                <a:spcPts val="2750"/>
              </a:lnSpc>
              <a:buNone/>
            </a:pPr>
            <a:r>
              <a:rPr lang="en-US" sz="2200" b="1" dirty="0">
                <a:solidFill>
                  <a:srgbClr val="F0F4F1"/>
                </a:solidFill>
                <a:latin typeface="Syne Extra Bold" pitchFamily="34" charset="0"/>
                <a:ea typeface="Syne Extra Bold" pitchFamily="34" charset="-122"/>
                <a:cs typeface="Syne Extra Bold" pitchFamily="34" charset="-120"/>
              </a:rPr>
              <a:t>Experimentos con MLflow</a:t>
            </a:r>
            <a:endParaRPr lang="en-US" sz="2200" dirty="0"/>
          </a:p>
        </p:txBody>
      </p:sp>
      <p:sp>
        <p:nvSpPr>
          <p:cNvPr id="4" name="Shape 1"/>
          <p:cNvSpPr/>
          <p:nvPr/>
        </p:nvSpPr>
        <p:spPr>
          <a:xfrm>
            <a:off x="1118711" y="1506498"/>
            <a:ext cx="30480" cy="5826085"/>
          </a:xfrm>
          <a:prstGeom prst="roundRect">
            <a:avLst>
              <a:gd name="adj" fmla="val 312558"/>
            </a:avLst>
          </a:prstGeom>
          <a:solidFill>
            <a:srgbClr val="6D9121"/>
          </a:solidFill>
          <a:ln/>
        </p:spPr>
        <p:txBody>
          <a:bodyPr/>
          <a:lstStyle/>
          <a:p>
            <a:endParaRPr lang="es-CO"/>
          </a:p>
        </p:txBody>
      </p:sp>
      <p:sp>
        <p:nvSpPr>
          <p:cNvPr id="5" name="Shape 2"/>
          <p:cNvSpPr/>
          <p:nvPr/>
        </p:nvSpPr>
        <p:spPr>
          <a:xfrm>
            <a:off x="1358622" y="2001560"/>
            <a:ext cx="793790" cy="30480"/>
          </a:xfrm>
          <a:prstGeom prst="roundRect">
            <a:avLst>
              <a:gd name="adj" fmla="val 312558"/>
            </a:avLst>
          </a:prstGeom>
          <a:solidFill>
            <a:srgbClr val="6D9121"/>
          </a:solidFill>
          <a:ln/>
        </p:spPr>
        <p:txBody>
          <a:bodyPr/>
          <a:lstStyle/>
          <a:p>
            <a:endParaRPr lang="es-CO"/>
          </a:p>
        </p:txBody>
      </p:sp>
      <p:sp>
        <p:nvSpPr>
          <p:cNvPr id="6" name="Shape 3"/>
          <p:cNvSpPr/>
          <p:nvPr/>
        </p:nvSpPr>
        <p:spPr>
          <a:xfrm>
            <a:off x="878800" y="1761649"/>
            <a:ext cx="510302" cy="510302"/>
          </a:xfrm>
          <a:prstGeom prst="roundRect">
            <a:avLst>
              <a:gd name="adj" fmla="val 18669"/>
            </a:avLst>
          </a:prstGeom>
          <a:solidFill>
            <a:srgbClr val="547808"/>
          </a:solidFill>
          <a:ln w="7620">
            <a:solidFill>
              <a:srgbClr val="6D9121"/>
            </a:solidFill>
            <a:prstDash val="solid"/>
          </a:ln>
        </p:spPr>
        <p:txBody>
          <a:bodyPr/>
          <a:lstStyle/>
          <a:p>
            <a:endParaRPr lang="es-CO"/>
          </a:p>
        </p:txBody>
      </p:sp>
      <p:sp>
        <p:nvSpPr>
          <p:cNvPr id="7" name="Text 4"/>
          <p:cNvSpPr/>
          <p:nvPr/>
        </p:nvSpPr>
        <p:spPr>
          <a:xfrm>
            <a:off x="1043940" y="1846659"/>
            <a:ext cx="180023" cy="340281"/>
          </a:xfrm>
          <a:prstGeom prst="rect">
            <a:avLst/>
          </a:prstGeom>
          <a:noFill/>
          <a:ln/>
        </p:spPr>
        <p:txBody>
          <a:bodyPr wrap="none" lIns="0" tIns="0" rIns="0" bIns="0" rtlCol="0" anchor="t"/>
          <a:lstStyle/>
          <a:p>
            <a:pPr marL="0" indent="0" algn="ctr">
              <a:lnSpc>
                <a:spcPts val="2650"/>
              </a:lnSpc>
              <a:buNone/>
            </a:pPr>
            <a:r>
              <a:rPr lang="en-US" sz="2650" b="1" dirty="0">
                <a:solidFill>
                  <a:srgbClr val="FFFFFF"/>
                </a:solidFill>
                <a:latin typeface="Syne Extra Bold" pitchFamily="34" charset="0"/>
                <a:ea typeface="Syne Extra Bold" pitchFamily="34" charset="-122"/>
                <a:cs typeface="Syne Extra Bold" pitchFamily="34" charset="-120"/>
              </a:rPr>
              <a:t>1</a:t>
            </a:r>
            <a:endParaRPr lang="en-US" sz="2650" dirty="0"/>
          </a:p>
        </p:txBody>
      </p:sp>
      <p:sp>
        <p:nvSpPr>
          <p:cNvPr id="8" name="Text 5"/>
          <p:cNvSpPr/>
          <p:nvPr/>
        </p:nvSpPr>
        <p:spPr>
          <a:xfrm>
            <a:off x="2381488" y="1733312"/>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D7E5D8"/>
                </a:solidFill>
                <a:latin typeface="Syne Extra Bold" pitchFamily="34" charset="0"/>
                <a:ea typeface="Syne Extra Bold" pitchFamily="34" charset="-122"/>
                <a:cs typeface="Syne Extra Bold" pitchFamily="34" charset="-120"/>
              </a:rPr>
              <a:t>Código 1</a:t>
            </a:r>
            <a:endParaRPr lang="en-US" sz="2200" dirty="0"/>
          </a:p>
        </p:txBody>
      </p:sp>
      <p:sp>
        <p:nvSpPr>
          <p:cNvPr id="9" name="Text 6"/>
          <p:cNvSpPr/>
          <p:nvPr/>
        </p:nvSpPr>
        <p:spPr>
          <a:xfrm>
            <a:off x="2381488" y="2223730"/>
            <a:ext cx="5968722" cy="725805"/>
          </a:xfrm>
          <a:prstGeom prst="rect">
            <a:avLst/>
          </a:prstGeom>
          <a:noFill/>
          <a:ln/>
        </p:spPr>
        <p:txBody>
          <a:bodyPr wrap="square" lIns="0" tIns="0" rIns="0" bIns="0" rtlCol="0" anchor="t"/>
          <a:lstStyle/>
          <a:p>
            <a:pPr marL="0" indent="0" algn="l">
              <a:lnSpc>
                <a:spcPts val="2850"/>
              </a:lnSpc>
              <a:buNone/>
            </a:pPr>
            <a:r>
              <a:rPr lang="en-US" sz="1750" dirty="0">
                <a:solidFill>
                  <a:srgbClr val="D7E5D8"/>
                </a:solidFill>
                <a:latin typeface="Syne" pitchFamily="34" charset="0"/>
                <a:ea typeface="Syne" pitchFamily="34" charset="-122"/>
                <a:cs typeface="Syne" pitchFamily="34" charset="-120"/>
              </a:rPr>
              <a:t>Este código representa la versión inicial y más básica del modelo de regresión lineal.</a:t>
            </a:r>
            <a:endParaRPr lang="en-US" sz="1750" dirty="0"/>
          </a:p>
        </p:txBody>
      </p:sp>
      <p:sp>
        <p:nvSpPr>
          <p:cNvPr id="10" name="Shape 7"/>
          <p:cNvSpPr/>
          <p:nvPr/>
        </p:nvSpPr>
        <p:spPr>
          <a:xfrm>
            <a:off x="1358622" y="3898225"/>
            <a:ext cx="793790" cy="30480"/>
          </a:xfrm>
          <a:prstGeom prst="roundRect">
            <a:avLst>
              <a:gd name="adj" fmla="val 312558"/>
            </a:avLst>
          </a:prstGeom>
          <a:solidFill>
            <a:srgbClr val="6D9121"/>
          </a:solidFill>
          <a:ln/>
        </p:spPr>
        <p:txBody>
          <a:bodyPr/>
          <a:lstStyle/>
          <a:p>
            <a:endParaRPr lang="es-CO"/>
          </a:p>
        </p:txBody>
      </p:sp>
      <p:sp>
        <p:nvSpPr>
          <p:cNvPr id="11" name="Shape 8"/>
          <p:cNvSpPr/>
          <p:nvPr/>
        </p:nvSpPr>
        <p:spPr>
          <a:xfrm>
            <a:off x="878800" y="3658314"/>
            <a:ext cx="510302" cy="510302"/>
          </a:xfrm>
          <a:prstGeom prst="roundRect">
            <a:avLst>
              <a:gd name="adj" fmla="val 18669"/>
            </a:avLst>
          </a:prstGeom>
          <a:solidFill>
            <a:srgbClr val="547808"/>
          </a:solidFill>
          <a:ln w="7620">
            <a:solidFill>
              <a:srgbClr val="6D9121"/>
            </a:solidFill>
            <a:prstDash val="solid"/>
          </a:ln>
        </p:spPr>
        <p:txBody>
          <a:bodyPr/>
          <a:lstStyle/>
          <a:p>
            <a:endParaRPr lang="es-CO"/>
          </a:p>
        </p:txBody>
      </p:sp>
      <p:sp>
        <p:nvSpPr>
          <p:cNvPr id="12" name="Text 9"/>
          <p:cNvSpPr/>
          <p:nvPr/>
        </p:nvSpPr>
        <p:spPr>
          <a:xfrm>
            <a:off x="963335" y="3743325"/>
            <a:ext cx="341233" cy="340281"/>
          </a:xfrm>
          <a:prstGeom prst="rect">
            <a:avLst/>
          </a:prstGeom>
          <a:noFill/>
          <a:ln/>
        </p:spPr>
        <p:txBody>
          <a:bodyPr wrap="none" lIns="0" tIns="0" rIns="0" bIns="0" rtlCol="0" anchor="t"/>
          <a:lstStyle/>
          <a:p>
            <a:pPr marL="0" indent="0" algn="ctr">
              <a:lnSpc>
                <a:spcPts val="2650"/>
              </a:lnSpc>
              <a:buNone/>
            </a:pPr>
            <a:r>
              <a:rPr lang="en-US" sz="2650" b="1" dirty="0">
                <a:solidFill>
                  <a:srgbClr val="FFFFFF"/>
                </a:solidFill>
                <a:latin typeface="Syne Extra Bold" pitchFamily="34" charset="0"/>
                <a:ea typeface="Syne Extra Bold" pitchFamily="34" charset="-122"/>
                <a:cs typeface="Syne Extra Bold" pitchFamily="34" charset="-120"/>
              </a:rPr>
              <a:t>2</a:t>
            </a:r>
            <a:endParaRPr lang="en-US" sz="2650" dirty="0"/>
          </a:p>
        </p:txBody>
      </p:sp>
      <p:sp>
        <p:nvSpPr>
          <p:cNvPr id="13" name="Text 10"/>
          <p:cNvSpPr/>
          <p:nvPr/>
        </p:nvSpPr>
        <p:spPr>
          <a:xfrm>
            <a:off x="2381488" y="3629978"/>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D7E5D8"/>
                </a:solidFill>
                <a:latin typeface="Syne Extra Bold" pitchFamily="34" charset="0"/>
                <a:ea typeface="Syne Extra Bold" pitchFamily="34" charset="-122"/>
                <a:cs typeface="Syne Extra Bold" pitchFamily="34" charset="-120"/>
              </a:rPr>
              <a:t>Código 2</a:t>
            </a:r>
            <a:endParaRPr lang="en-US" sz="2200" dirty="0"/>
          </a:p>
        </p:txBody>
      </p:sp>
      <p:sp>
        <p:nvSpPr>
          <p:cNvPr id="14" name="Text 11"/>
          <p:cNvSpPr/>
          <p:nvPr/>
        </p:nvSpPr>
        <p:spPr>
          <a:xfrm>
            <a:off x="2381488" y="4120396"/>
            <a:ext cx="5968722" cy="1088708"/>
          </a:xfrm>
          <a:prstGeom prst="rect">
            <a:avLst/>
          </a:prstGeom>
          <a:noFill/>
          <a:ln/>
        </p:spPr>
        <p:txBody>
          <a:bodyPr wrap="square" lIns="0" tIns="0" rIns="0" bIns="0" rtlCol="0" anchor="t"/>
          <a:lstStyle/>
          <a:p>
            <a:pPr marL="0" indent="0" algn="l">
              <a:lnSpc>
                <a:spcPts val="2850"/>
              </a:lnSpc>
              <a:buNone/>
            </a:pPr>
            <a:r>
              <a:rPr lang="en-US" sz="1750" dirty="0">
                <a:solidFill>
                  <a:srgbClr val="D7E5D8"/>
                </a:solidFill>
                <a:latin typeface="Syne" pitchFamily="34" charset="0"/>
                <a:ea typeface="Syne" pitchFamily="34" charset="-122"/>
                <a:cs typeface="Syne" pitchFamily="34" charset="-120"/>
              </a:rPr>
              <a:t>La segunda versión del modelo buscó explorar un preprocesamiento más sofisticado de las variables categóricas.</a:t>
            </a:r>
            <a:endParaRPr lang="en-US" sz="1750" dirty="0"/>
          </a:p>
        </p:txBody>
      </p:sp>
      <p:sp>
        <p:nvSpPr>
          <p:cNvPr id="15" name="Shape 12"/>
          <p:cNvSpPr/>
          <p:nvPr/>
        </p:nvSpPr>
        <p:spPr>
          <a:xfrm>
            <a:off x="1358622" y="6157793"/>
            <a:ext cx="793790" cy="30480"/>
          </a:xfrm>
          <a:prstGeom prst="roundRect">
            <a:avLst>
              <a:gd name="adj" fmla="val 312558"/>
            </a:avLst>
          </a:prstGeom>
          <a:solidFill>
            <a:srgbClr val="6D9121"/>
          </a:solidFill>
          <a:ln/>
        </p:spPr>
        <p:txBody>
          <a:bodyPr/>
          <a:lstStyle/>
          <a:p>
            <a:endParaRPr lang="es-CO"/>
          </a:p>
        </p:txBody>
      </p:sp>
      <p:sp>
        <p:nvSpPr>
          <p:cNvPr id="16" name="Shape 13"/>
          <p:cNvSpPr/>
          <p:nvPr/>
        </p:nvSpPr>
        <p:spPr>
          <a:xfrm>
            <a:off x="878800" y="5917883"/>
            <a:ext cx="510302" cy="510302"/>
          </a:xfrm>
          <a:prstGeom prst="roundRect">
            <a:avLst>
              <a:gd name="adj" fmla="val 18669"/>
            </a:avLst>
          </a:prstGeom>
          <a:solidFill>
            <a:srgbClr val="547808"/>
          </a:solidFill>
          <a:ln w="7620">
            <a:solidFill>
              <a:srgbClr val="6D9121"/>
            </a:solidFill>
            <a:prstDash val="solid"/>
          </a:ln>
        </p:spPr>
        <p:txBody>
          <a:bodyPr/>
          <a:lstStyle/>
          <a:p>
            <a:endParaRPr lang="es-CO"/>
          </a:p>
        </p:txBody>
      </p:sp>
      <p:sp>
        <p:nvSpPr>
          <p:cNvPr id="17" name="Text 14"/>
          <p:cNvSpPr/>
          <p:nvPr/>
        </p:nvSpPr>
        <p:spPr>
          <a:xfrm>
            <a:off x="954405" y="6002893"/>
            <a:ext cx="358973" cy="340281"/>
          </a:xfrm>
          <a:prstGeom prst="rect">
            <a:avLst/>
          </a:prstGeom>
          <a:noFill/>
          <a:ln/>
        </p:spPr>
        <p:txBody>
          <a:bodyPr wrap="none" lIns="0" tIns="0" rIns="0" bIns="0" rtlCol="0" anchor="t"/>
          <a:lstStyle/>
          <a:p>
            <a:pPr marL="0" indent="0" algn="ctr">
              <a:lnSpc>
                <a:spcPts val="2650"/>
              </a:lnSpc>
              <a:buNone/>
            </a:pPr>
            <a:r>
              <a:rPr lang="en-US" sz="2650" b="1" dirty="0">
                <a:solidFill>
                  <a:srgbClr val="FFFFFF"/>
                </a:solidFill>
                <a:latin typeface="Syne Extra Bold" pitchFamily="34" charset="0"/>
                <a:ea typeface="Syne Extra Bold" pitchFamily="34" charset="-122"/>
                <a:cs typeface="Syne Extra Bold" pitchFamily="34" charset="-120"/>
              </a:rPr>
              <a:t>3</a:t>
            </a:r>
            <a:endParaRPr lang="en-US" sz="2650" dirty="0"/>
          </a:p>
        </p:txBody>
      </p:sp>
      <p:sp>
        <p:nvSpPr>
          <p:cNvPr id="18" name="Text 15"/>
          <p:cNvSpPr/>
          <p:nvPr/>
        </p:nvSpPr>
        <p:spPr>
          <a:xfrm>
            <a:off x="2381488" y="5889546"/>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D7E5D8"/>
                </a:solidFill>
                <a:latin typeface="Syne Extra Bold" pitchFamily="34" charset="0"/>
                <a:ea typeface="Syne Extra Bold" pitchFamily="34" charset="-122"/>
                <a:cs typeface="Syne Extra Bold" pitchFamily="34" charset="-120"/>
              </a:rPr>
              <a:t>Código 3</a:t>
            </a:r>
            <a:endParaRPr lang="en-US" sz="2200" dirty="0"/>
          </a:p>
        </p:txBody>
      </p:sp>
      <p:sp>
        <p:nvSpPr>
          <p:cNvPr id="19" name="Text 16"/>
          <p:cNvSpPr/>
          <p:nvPr/>
        </p:nvSpPr>
        <p:spPr>
          <a:xfrm>
            <a:off x="2381488" y="6379964"/>
            <a:ext cx="5968722" cy="725805"/>
          </a:xfrm>
          <a:prstGeom prst="rect">
            <a:avLst/>
          </a:prstGeom>
          <a:noFill/>
          <a:ln/>
        </p:spPr>
        <p:txBody>
          <a:bodyPr wrap="square" lIns="0" tIns="0" rIns="0" bIns="0" rtlCol="0" anchor="t"/>
          <a:lstStyle/>
          <a:p>
            <a:pPr marL="0" indent="0" algn="l">
              <a:lnSpc>
                <a:spcPts val="2850"/>
              </a:lnSpc>
              <a:buNone/>
            </a:pPr>
            <a:r>
              <a:rPr lang="en-US" sz="1750" dirty="0">
                <a:solidFill>
                  <a:srgbClr val="D7E5D8"/>
                </a:solidFill>
                <a:latin typeface="Syne" pitchFamily="34" charset="0"/>
                <a:ea typeface="Syne" pitchFamily="34" charset="-122"/>
                <a:cs typeface="Syne" pitchFamily="34" charset="-120"/>
              </a:rPr>
              <a:t>La tercera versión fue un intento de optimizar el modelo mediante la selección de características.</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3" name="Text 0"/>
          <p:cNvSpPr/>
          <p:nvPr/>
        </p:nvSpPr>
        <p:spPr>
          <a:xfrm>
            <a:off x="793790" y="6042779"/>
            <a:ext cx="6244709" cy="362903"/>
          </a:xfrm>
          <a:prstGeom prst="rect">
            <a:avLst/>
          </a:prstGeom>
          <a:noFill/>
          <a:ln/>
        </p:spPr>
        <p:txBody>
          <a:bodyPr wrap="none" lIns="0" tIns="0" rIns="0" bIns="0" rtlCol="0" anchor="t"/>
          <a:lstStyle/>
          <a:p>
            <a:pPr marL="0" indent="0">
              <a:lnSpc>
                <a:spcPts val="2850"/>
              </a:lnSpc>
              <a:buNone/>
            </a:pPr>
            <a:endParaRPr lang="en-US" sz="1750" dirty="0"/>
          </a:p>
        </p:txBody>
      </p:sp>
      <p:sp>
        <p:nvSpPr>
          <p:cNvPr id="5" name="Text 2"/>
          <p:cNvSpPr/>
          <p:nvPr/>
        </p:nvSpPr>
        <p:spPr>
          <a:xfrm>
            <a:off x="8015157" y="1579105"/>
            <a:ext cx="6244709" cy="1814513"/>
          </a:xfrm>
          <a:prstGeom prst="rect">
            <a:avLst/>
          </a:prstGeom>
          <a:noFill/>
          <a:ln/>
        </p:spPr>
        <p:txBody>
          <a:bodyPr wrap="square" lIns="0" tIns="0" rIns="0" bIns="0" rtlCol="0" anchor="t"/>
          <a:lstStyle/>
          <a:p>
            <a:pPr marL="0" indent="0" algn="just">
              <a:lnSpc>
                <a:spcPts val="2850"/>
              </a:lnSpc>
              <a:buNone/>
            </a:pPr>
            <a:r>
              <a:rPr lang="en-US" sz="2400" dirty="0">
                <a:solidFill>
                  <a:srgbClr val="D7E5D8"/>
                </a:solidFill>
                <a:latin typeface="Syne" pitchFamily="34" charset="0"/>
                <a:ea typeface="Syne" pitchFamily="34" charset="-122"/>
                <a:cs typeface="Syne" pitchFamily="34" charset="-120"/>
              </a:rPr>
              <a:t>Resultados del experimento de distintas configuraciones del modelo de regresión lineal en MLflow. La imagen muestra una comparación de rendimiento entre las tres versiones del </a:t>
            </a:r>
            <a:r>
              <a:rPr lang="en-US" sz="2400" dirty="0" err="1">
                <a:solidFill>
                  <a:srgbClr val="D7E5D8"/>
                </a:solidFill>
                <a:latin typeface="Syne" pitchFamily="34" charset="0"/>
                <a:ea typeface="Syne" pitchFamily="34" charset="-122"/>
                <a:cs typeface="Syne" pitchFamily="34" charset="-120"/>
              </a:rPr>
              <a:t>modelo</a:t>
            </a:r>
            <a:r>
              <a:rPr lang="en-US" sz="2400" dirty="0">
                <a:solidFill>
                  <a:srgbClr val="D7E5D8"/>
                </a:solidFill>
                <a:latin typeface="Syne" pitchFamily="34" charset="0"/>
                <a:ea typeface="Syne" pitchFamily="34" charset="-122"/>
                <a:cs typeface="Syne" pitchFamily="34" charset="-120"/>
              </a:rPr>
              <a:t> de </a:t>
            </a:r>
            <a:r>
              <a:rPr lang="en-US" sz="2400" dirty="0" err="1">
                <a:solidFill>
                  <a:srgbClr val="D7E5D8"/>
                </a:solidFill>
                <a:latin typeface="Syne" pitchFamily="34" charset="0"/>
                <a:ea typeface="Syne" pitchFamily="34" charset="-122"/>
                <a:cs typeface="Syne" pitchFamily="34" charset="-120"/>
              </a:rPr>
              <a:t>acuerdo</a:t>
            </a:r>
            <a:r>
              <a:rPr lang="en-US" sz="2400" dirty="0">
                <a:solidFill>
                  <a:srgbClr val="D7E5D8"/>
                </a:solidFill>
                <a:latin typeface="Syne" pitchFamily="34" charset="0"/>
                <a:ea typeface="Syne" pitchFamily="34" charset="-122"/>
                <a:cs typeface="Syne" pitchFamily="34" charset="-120"/>
              </a:rPr>
              <a:t> con las </a:t>
            </a:r>
            <a:r>
              <a:rPr lang="en-US" sz="2400" dirty="0" err="1">
                <a:solidFill>
                  <a:srgbClr val="D7E5D8"/>
                </a:solidFill>
                <a:latin typeface="Syne" pitchFamily="34" charset="0"/>
                <a:ea typeface="Syne" pitchFamily="34" charset="-122"/>
                <a:cs typeface="Syne" pitchFamily="34" charset="-120"/>
              </a:rPr>
              <a:t>métricas</a:t>
            </a:r>
            <a:r>
              <a:rPr lang="en-US" sz="2400" dirty="0">
                <a:solidFill>
                  <a:srgbClr val="D7E5D8"/>
                </a:solidFill>
                <a:latin typeface="Syne" pitchFamily="34" charset="0"/>
                <a:ea typeface="Syne" pitchFamily="34" charset="-122"/>
                <a:cs typeface="Syne" pitchFamily="34" charset="-120"/>
              </a:rPr>
              <a:t> </a:t>
            </a:r>
            <a:r>
              <a:rPr lang="en-US" sz="2400" dirty="0" err="1">
                <a:solidFill>
                  <a:srgbClr val="D7E5D8"/>
                </a:solidFill>
                <a:latin typeface="Syne" pitchFamily="34" charset="0"/>
                <a:ea typeface="Syne" pitchFamily="34" charset="-122"/>
                <a:cs typeface="Syne" pitchFamily="34" charset="-120"/>
              </a:rPr>
              <a:t>seleccionadas</a:t>
            </a:r>
            <a:r>
              <a:rPr lang="en-US" sz="2400" dirty="0">
                <a:solidFill>
                  <a:srgbClr val="D7E5D8"/>
                </a:solidFill>
                <a:latin typeface="Syne" pitchFamily="34" charset="0"/>
                <a:ea typeface="Syne" pitchFamily="34" charset="-122"/>
                <a:cs typeface="Syne" pitchFamily="34" charset="-120"/>
              </a:rPr>
              <a:t>, destacando la configuración con mejor desempeño en términos de precisión y consistencia.</a:t>
            </a:r>
            <a:endParaRPr lang="en-US" sz="2400" dirty="0"/>
          </a:p>
        </p:txBody>
      </p:sp>
      <p:pic>
        <p:nvPicPr>
          <p:cNvPr id="6" name="Image1">
            <a:extLst>
              <a:ext uri="{FF2B5EF4-FFF2-40B4-BE49-F238E27FC236}">
                <a16:creationId xmlns:a16="http://schemas.microsoft.com/office/drawing/2014/main" id="{7BE40283-83AE-D82E-CC99-771E855234AF}"/>
              </a:ext>
            </a:extLst>
          </p:cNvPr>
          <p:cNvPicPr>
            <a:picLocks noChangeAspect="1"/>
          </p:cNvPicPr>
          <p:nvPr/>
        </p:nvPicPr>
        <p:blipFill>
          <a:blip r:embed="rId3"/>
          <a:stretch>
            <a:fillRect/>
          </a:stretch>
        </p:blipFill>
        <p:spPr bwMode="auto">
          <a:xfrm>
            <a:off x="152523" y="1456071"/>
            <a:ext cx="7764386" cy="4861601"/>
          </a:xfrm>
          <a:prstGeom prst="rect">
            <a:avLst/>
          </a:prstGeom>
        </p:spPr>
      </p:pic>
      <p:sp>
        <p:nvSpPr>
          <p:cNvPr id="7" name="Text 1">
            <a:extLst>
              <a:ext uri="{FF2B5EF4-FFF2-40B4-BE49-F238E27FC236}">
                <a16:creationId xmlns:a16="http://schemas.microsoft.com/office/drawing/2014/main" id="{B091964E-5DCE-A220-4062-253EB011E88D}"/>
              </a:ext>
            </a:extLst>
          </p:cNvPr>
          <p:cNvSpPr/>
          <p:nvPr/>
        </p:nvSpPr>
        <p:spPr>
          <a:xfrm>
            <a:off x="152523" y="153089"/>
            <a:ext cx="5472700" cy="1353681"/>
          </a:xfrm>
          <a:prstGeom prst="rect">
            <a:avLst/>
          </a:prstGeom>
        </p:spPr>
        <p:txBody>
          <a:bodyPr vert="horz" lIns="91440" tIns="45720" rIns="91440" bIns="45720" rtlCol="0" anchor="ctr">
            <a:normAutofit/>
          </a:bodyPr>
          <a:lstStyle/>
          <a:p>
            <a:pPr marL="0" indent="0" defTabSz="914400">
              <a:lnSpc>
                <a:spcPct val="90000"/>
              </a:lnSpc>
              <a:spcBef>
                <a:spcPct val="0"/>
              </a:spcBef>
              <a:spcAft>
                <a:spcPts val="600"/>
              </a:spcAft>
            </a:pPr>
            <a:r>
              <a:rPr lang="en-US" sz="4400" dirty="0" err="1">
                <a:latin typeface="+mj-lt"/>
                <a:ea typeface="+mj-ea"/>
                <a:cs typeface="+mj-cs"/>
              </a:rPr>
              <a:t>Comparación</a:t>
            </a:r>
            <a:r>
              <a:rPr lang="en-US" sz="4400" dirty="0">
                <a:latin typeface="+mj-lt"/>
                <a:ea typeface="+mj-ea"/>
                <a:cs typeface="+mj-cs"/>
              </a:rPr>
              <a:t> </a:t>
            </a:r>
            <a:r>
              <a:rPr lang="en-US" sz="4400" dirty="0" err="1">
                <a:latin typeface="+mj-lt"/>
                <a:ea typeface="+mj-ea"/>
                <a:cs typeface="+mj-cs"/>
              </a:rPr>
              <a:t>modelos</a:t>
            </a:r>
            <a:endParaRPr lang="en-US" sz="4400" dirty="0">
              <a:latin typeface="+mj-lt"/>
              <a:ea typeface="+mj-ea"/>
              <a:cs typeface="+mj-cs"/>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652820" y="635079"/>
            <a:ext cx="10660856" cy="582930"/>
          </a:xfrm>
          <a:prstGeom prst="rect">
            <a:avLst/>
          </a:prstGeom>
          <a:noFill/>
          <a:ln/>
        </p:spPr>
        <p:txBody>
          <a:bodyPr wrap="none" lIns="0" tIns="0" rIns="0" bIns="0" rtlCol="0" anchor="t"/>
          <a:lstStyle/>
          <a:p>
            <a:pPr marL="0" indent="0">
              <a:lnSpc>
                <a:spcPts val="4550"/>
              </a:lnSpc>
              <a:buNone/>
            </a:pPr>
            <a:r>
              <a:rPr lang="en-US" sz="3650" b="1" dirty="0">
                <a:solidFill>
                  <a:srgbClr val="F0F4F1"/>
                </a:solidFill>
                <a:latin typeface="Syne Extra Bold" pitchFamily="34" charset="0"/>
                <a:ea typeface="Syne Extra Bold" pitchFamily="34" charset="-122"/>
                <a:cs typeface="Syne Extra Bold" pitchFamily="34" charset="-120"/>
              </a:rPr>
              <a:t>Comparación de </a:t>
            </a:r>
            <a:r>
              <a:rPr lang="en-US" sz="3650" b="1" dirty="0" err="1">
                <a:solidFill>
                  <a:srgbClr val="F0F4F1"/>
                </a:solidFill>
                <a:latin typeface="Syne Extra Bold" pitchFamily="34" charset="0"/>
                <a:ea typeface="Syne Extra Bold" pitchFamily="34" charset="-122"/>
                <a:cs typeface="Syne Extra Bold" pitchFamily="34" charset="-120"/>
              </a:rPr>
              <a:t>Resultados</a:t>
            </a:r>
            <a:r>
              <a:rPr lang="en-US" sz="3650" b="1" dirty="0">
                <a:solidFill>
                  <a:srgbClr val="F0F4F1"/>
                </a:solidFill>
                <a:latin typeface="Syne Extra Bold" pitchFamily="34" charset="0"/>
                <a:ea typeface="Syne Extra Bold" pitchFamily="34" charset="-122"/>
                <a:cs typeface="Syne Extra Bold" pitchFamily="34" charset="-120"/>
              </a:rPr>
              <a:t> de </a:t>
            </a:r>
            <a:r>
              <a:rPr lang="en-US" sz="3650" b="1" dirty="0" err="1">
                <a:solidFill>
                  <a:srgbClr val="F0F4F1"/>
                </a:solidFill>
                <a:latin typeface="Syne Extra Bold" pitchFamily="34" charset="0"/>
                <a:ea typeface="Syne Extra Bold" pitchFamily="34" charset="-122"/>
                <a:cs typeface="Syne Extra Bold" pitchFamily="34" charset="-120"/>
              </a:rPr>
              <a:t>los</a:t>
            </a:r>
            <a:r>
              <a:rPr lang="en-US" sz="3650" b="1" dirty="0">
                <a:solidFill>
                  <a:srgbClr val="F0F4F1"/>
                </a:solidFill>
                <a:latin typeface="Syne Extra Bold" pitchFamily="34" charset="0"/>
                <a:ea typeface="Syne Extra Bold" pitchFamily="34" charset="-122"/>
                <a:cs typeface="Syne Extra Bold" pitchFamily="34" charset="-120"/>
              </a:rPr>
              <a:t> </a:t>
            </a:r>
            <a:r>
              <a:rPr lang="en-US" sz="3650" b="1" dirty="0" err="1">
                <a:solidFill>
                  <a:srgbClr val="F0F4F1"/>
                </a:solidFill>
                <a:latin typeface="Syne Extra Bold" pitchFamily="34" charset="0"/>
                <a:ea typeface="Syne Extra Bold" pitchFamily="34" charset="-122"/>
                <a:cs typeface="Syne Extra Bold" pitchFamily="34" charset="-120"/>
              </a:rPr>
              <a:t>experimentos</a:t>
            </a:r>
            <a:endParaRPr lang="en-US" sz="3650" dirty="0"/>
          </a:p>
        </p:txBody>
      </p:sp>
      <p:pic>
        <p:nvPicPr>
          <p:cNvPr id="3" name="Image 0" descr="preencoded.png"/>
          <p:cNvPicPr>
            <a:picLocks noChangeAspect="1"/>
          </p:cNvPicPr>
          <p:nvPr/>
        </p:nvPicPr>
        <p:blipFill>
          <a:blip r:embed="rId3"/>
          <a:stretch>
            <a:fillRect/>
          </a:stretch>
        </p:blipFill>
        <p:spPr>
          <a:xfrm>
            <a:off x="2884646" y="1591032"/>
            <a:ext cx="2198489" cy="1970127"/>
          </a:xfrm>
          <a:prstGeom prst="rect">
            <a:avLst/>
          </a:prstGeom>
        </p:spPr>
      </p:pic>
      <p:sp>
        <p:nvSpPr>
          <p:cNvPr id="4" name="Text 1"/>
          <p:cNvSpPr/>
          <p:nvPr/>
        </p:nvSpPr>
        <p:spPr>
          <a:xfrm>
            <a:off x="3922157" y="2657118"/>
            <a:ext cx="123349" cy="372904"/>
          </a:xfrm>
          <a:prstGeom prst="rect">
            <a:avLst/>
          </a:prstGeom>
          <a:noFill/>
          <a:ln/>
        </p:spPr>
        <p:txBody>
          <a:bodyPr wrap="none" lIns="0" tIns="0" rIns="0" bIns="0" rtlCol="0" anchor="t"/>
          <a:lstStyle/>
          <a:p>
            <a:pPr marL="0" indent="0" algn="ctr">
              <a:lnSpc>
                <a:spcPts val="2900"/>
              </a:lnSpc>
              <a:buNone/>
            </a:pPr>
            <a:r>
              <a:rPr lang="en-US" sz="1800" b="1" dirty="0">
                <a:solidFill>
                  <a:srgbClr val="FFFFFF"/>
                </a:solidFill>
                <a:latin typeface="Syne Extra Bold" pitchFamily="34" charset="0"/>
                <a:ea typeface="Syne Extra Bold" pitchFamily="34" charset="-122"/>
                <a:cs typeface="Syne Extra Bold" pitchFamily="34" charset="-120"/>
              </a:rPr>
              <a:t>1</a:t>
            </a:r>
            <a:endParaRPr lang="en-US" sz="1800" dirty="0"/>
          </a:p>
        </p:txBody>
      </p:sp>
      <p:sp>
        <p:nvSpPr>
          <p:cNvPr id="5" name="Text 2"/>
          <p:cNvSpPr/>
          <p:nvPr/>
        </p:nvSpPr>
        <p:spPr>
          <a:xfrm>
            <a:off x="5269587" y="2075974"/>
            <a:ext cx="2331720" cy="291346"/>
          </a:xfrm>
          <a:prstGeom prst="rect">
            <a:avLst/>
          </a:prstGeom>
          <a:noFill/>
          <a:ln/>
        </p:spPr>
        <p:txBody>
          <a:bodyPr wrap="none" lIns="0" tIns="0" rIns="0" bIns="0" rtlCol="0" anchor="t"/>
          <a:lstStyle/>
          <a:p>
            <a:pPr marL="0" indent="0" algn="l">
              <a:lnSpc>
                <a:spcPts val="2250"/>
              </a:lnSpc>
              <a:buNone/>
            </a:pPr>
            <a:r>
              <a:rPr lang="en-US" sz="1800" b="1" dirty="0">
                <a:solidFill>
                  <a:srgbClr val="D7E5D8"/>
                </a:solidFill>
                <a:latin typeface="Syne Extra Bold" pitchFamily="34" charset="0"/>
                <a:ea typeface="Syne Extra Bold" pitchFamily="34" charset="-122"/>
                <a:cs typeface="Syne Extra Bold" pitchFamily="34" charset="-120"/>
              </a:rPr>
              <a:t>Código 1</a:t>
            </a:r>
            <a:endParaRPr lang="en-US" sz="1800" dirty="0"/>
          </a:p>
        </p:txBody>
      </p:sp>
      <p:sp>
        <p:nvSpPr>
          <p:cNvPr id="6" name="Text 3"/>
          <p:cNvSpPr/>
          <p:nvPr/>
        </p:nvSpPr>
        <p:spPr>
          <a:xfrm>
            <a:off x="5269587" y="2479238"/>
            <a:ext cx="8521541" cy="596979"/>
          </a:xfrm>
          <a:prstGeom prst="rect">
            <a:avLst/>
          </a:prstGeom>
          <a:noFill/>
          <a:ln/>
        </p:spPr>
        <p:txBody>
          <a:bodyPr wrap="square" lIns="0" tIns="0" rIns="0" bIns="0" rtlCol="0" anchor="t"/>
          <a:lstStyle/>
          <a:p>
            <a:pPr indent="0" algn="just">
              <a:lnSpc>
                <a:spcPts val="2350"/>
              </a:lnSpc>
              <a:buNone/>
            </a:pPr>
            <a:r>
              <a:rPr lang="es-ES" dirty="0"/>
              <a:t>Fue el más robusto y eficiente, utilizando normalización y codificación </a:t>
            </a:r>
            <a:r>
              <a:rPr lang="es-ES" dirty="0" err="1"/>
              <a:t>OneHot</a:t>
            </a:r>
            <a:r>
              <a:rPr lang="es-ES" dirty="0"/>
              <a:t> para variables categóricas. Garantizó el mejor desempeño general con un RMSE de 118.01 y un R² de 0.6336, destacándose por su simplicidad y precisión.</a:t>
            </a:r>
            <a:endParaRPr lang="en-US" dirty="0"/>
          </a:p>
        </p:txBody>
      </p:sp>
      <p:sp>
        <p:nvSpPr>
          <p:cNvPr id="7" name="Shape 4"/>
          <p:cNvSpPr/>
          <p:nvPr/>
        </p:nvSpPr>
        <p:spPr>
          <a:xfrm>
            <a:off x="5129689" y="3574852"/>
            <a:ext cx="8801338" cy="11430"/>
          </a:xfrm>
          <a:prstGeom prst="roundRect">
            <a:avLst>
              <a:gd name="adj" fmla="val 685470"/>
            </a:avLst>
          </a:prstGeom>
          <a:solidFill>
            <a:srgbClr val="6D9121"/>
          </a:solidFill>
          <a:ln/>
        </p:spPr>
        <p:txBody>
          <a:bodyPr/>
          <a:lstStyle/>
          <a:p>
            <a:endParaRPr lang="es-CO"/>
          </a:p>
        </p:txBody>
      </p:sp>
      <p:pic>
        <p:nvPicPr>
          <p:cNvPr id="8" name="Image 1" descr="preencoded.png"/>
          <p:cNvPicPr>
            <a:picLocks noChangeAspect="1"/>
          </p:cNvPicPr>
          <p:nvPr/>
        </p:nvPicPr>
        <p:blipFill>
          <a:blip r:embed="rId4"/>
          <a:stretch>
            <a:fillRect/>
          </a:stretch>
        </p:blipFill>
        <p:spPr>
          <a:xfrm>
            <a:off x="1785342" y="3607713"/>
            <a:ext cx="4397097" cy="1970127"/>
          </a:xfrm>
          <a:prstGeom prst="rect">
            <a:avLst/>
          </a:prstGeom>
        </p:spPr>
      </p:pic>
      <p:sp>
        <p:nvSpPr>
          <p:cNvPr id="9" name="Text 5"/>
          <p:cNvSpPr/>
          <p:nvPr/>
        </p:nvSpPr>
        <p:spPr>
          <a:xfrm>
            <a:off x="3866912" y="4406265"/>
            <a:ext cx="233839" cy="372904"/>
          </a:xfrm>
          <a:prstGeom prst="rect">
            <a:avLst/>
          </a:prstGeom>
          <a:noFill/>
          <a:ln/>
        </p:spPr>
        <p:txBody>
          <a:bodyPr wrap="none" lIns="0" tIns="0" rIns="0" bIns="0" rtlCol="0" anchor="t"/>
          <a:lstStyle/>
          <a:p>
            <a:pPr marL="0" indent="0" algn="ctr">
              <a:lnSpc>
                <a:spcPts val="2900"/>
              </a:lnSpc>
              <a:buNone/>
            </a:pPr>
            <a:r>
              <a:rPr lang="en-US" sz="1800" b="1" dirty="0">
                <a:solidFill>
                  <a:srgbClr val="FFFFFF"/>
                </a:solidFill>
                <a:latin typeface="Syne Extra Bold" pitchFamily="34" charset="0"/>
                <a:ea typeface="Syne Extra Bold" pitchFamily="34" charset="-122"/>
                <a:cs typeface="Syne Extra Bold" pitchFamily="34" charset="-120"/>
              </a:rPr>
              <a:t>2</a:t>
            </a:r>
            <a:endParaRPr lang="en-US" sz="1800" dirty="0"/>
          </a:p>
        </p:txBody>
      </p:sp>
      <p:sp>
        <p:nvSpPr>
          <p:cNvPr id="10" name="Text 6"/>
          <p:cNvSpPr/>
          <p:nvPr/>
        </p:nvSpPr>
        <p:spPr>
          <a:xfrm>
            <a:off x="6368891" y="3734827"/>
            <a:ext cx="2331720" cy="291346"/>
          </a:xfrm>
          <a:prstGeom prst="rect">
            <a:avLst/>
          </a:prstGeom>
          <a:noFill/>
          <a:ln/>
        </p:spPr>
        <p:txBody>
          <a:bodyPr wrap="none" lIns="0" tIns="0" rIns="0" bIns="0" rtlCol="0" anchor="t"/>
          <a:lstStyle/>
          <a:p>
            <a:pPr marL="0" indent="0" algn="l">
              <a:lnSpc>
                <a:spcPts val="2250"/>
              </a:lnSpc>
              <a:buNone/>
            </a:pPr>
            <a:r>
              <a:rPr lang="en-US" sz="1800" b="1" dirty="0">
                <a:solidFill>
                  <a:srgbClr val="D7E5D8"/>
                </a:solidFill>
                <a:latin typeface="Syne Extra Bold" pitchFamily="34" charset="0"/>
                <a:ea typeface="Syne Extra Bold" pitchFamily="34" charset="-122"/>
                <a:cs typeface="Syne Extra Bold" pitchFamily="34" charset="-120"/>
              </a:rPr>
              <a:t>Código 2</a:t>
            </a:r>
            <a:endParaRPr lang="en-US" sz="1800" dirty="0"/>
          </a:p>
        </p:txBody>
      </p:sp>
      <p:sp>
        <p:nvSpPr>
          <p:cNvPr id="12" name="Shape 8"/>
          <p:cNvSpPr/>
          <p:nvPr/>
        </p:nvSpPr>
        <p:spPr>
          <a:xfrm>
            <a:off x="6228993" y="5591532"/>
            <a:ext cx="7702034" cy="11430"/>
          </a:xfrm>
          <a:prstGeom prst="roundRect">
            <a:avLst>
              <a:gd name="adj" fmla="val 685470"/>
            </a:avLst>
          </a:prstGeom>
          <a:solidFill>
            <a:srgbClr val="6D9121"/>
          </a:solidFill>
          <a:ln/>
        </p:spPr>
        <p:txBody>
          <a:bodyPr/>
          <a:lstStyle/>
          <a:p>
            <a:endParaRPr lang="es-CO"/>
          </a:p>
        </p:txBody>
      </p:sp>
      <p:pic>
        <p:nvPicPr>
          <p:cNvPr id="13" name="Image 2" descr="preencoded.png"/>
          <p:cNvPicPr>
            <a:picLocks noChangeAspect="1"/>
          </p:cNvPicPr>
          <p:nvPr/>
        </p:nvPicPr>
        <p:blipFill>
          <a:blip r:embed="rId5"/>
          <a:stretch>
            <a:fillRect/>
          </a:stretch>
        </p:blipFill>
        <p:spPr>
          <a:xfrm>
            <a:off x="686038" y="5624393"/>
            <a:ext cx="6595705" cy="1970127"/>
          </a:xfrm>
          <a:prstGeom prst="rect">
            <a:avLst/>
          </a:prstGeom>
        </p:spPr>
      </p:pic>
      <p:sp>
        <p:nvSpPr>
          <p:cNvPr id="14" name="Text 9"/>
          <p:cNvSpPr/>
          <p:nvPr/>
        </p:nvSpPr>
        <p:spPr>
          <a:xfrm>
            <a:off x="3860840" y="6422946"/>
            <a:ext cx="245983" cy="372904"/>
          </a:xfrm>
          <a:prstGeom prst="rect">
            <a:avLst/>
          </a:prstGeom>
          <a:noFill/>
          <a:ln/>
        </p:spPr>
        <p:txBody>
          <a:bodyPr wrap="none" lIns="0" tIns="0" rIns="0" bIns="0" rtlCol="0" anchor="t"/>
          <a:lstStyle/>
          <a:p>
            <a:pPr marL="0" indent="0" algn="ctr">
              <a:lnSpc>
                <a:spcPts val="2900"/>
              </a:lnSpc>
              <a:buNone/>
            </a:pPr>
            <a:r>
              <a:rPr lang="en-US" sz="1800" b="1" dirty="0">
                <a:solidFill>
                  <a:srgbClr val="FFFFFF"/>
                </a:solidFill>
                <a:latin typeface="Syne Extra Bold" pitchFamily="34" charset="0"/>
                <a:ea typeface="Syne Extra Bold" pitchFamily="34" charset="-122"/>
                <a:cs typeface="Syne Extra Bold" pitchFamily="34" charset="-120"/>
              </a:rPr>
              <a:t>3</a:t>
            </a:r>
            <a:endParaRPr lang="en-US" sz="1800" dirty="0"/>
          </a:p>
        </p:txBody>
      </p:sp>
      <p:sp>
        <p:nvSpPr>
          <p:cNvPr id="15" name="Text 10"/>
          <p:cNvSpPr/>
          <p:nvPr/>
        </p:nvSpPr>
        <p:spPr>
          <a:xfrm>
            <a:off x="7468195" y="5810845"/>
            <a:ext cx="2331720" cy="291346"/>
          </a:xfrm>
          <a:prstGeom prst="rect">
            <a:avLst/>
          </a:prstGeom>
          <a:noFill/>
          <a:ln/>
        </p:spPr>
        <p:txBody>
          <a:bodyPr wrap="none" lIns="0" tIns="0" rIns="0" bIns="0" rtlCol="0" anchor="t"/>
          <a:lstStyle/>
          <a:p>
            <a:pPr marL="0" indent="0" algn="l">
              <a:lnSpc>
                <a:spcPts val="2250"/>
              </a:lnSpc>
              <a:buNone/>
            </a:pPr>
            <a:r>
              <a:rPr lang="en-US" sz="1800" b="1" dirty="0">
                <a:solidFill>
                  <a:srgbClr val="D7E5D8"/>
                </a:solidFill>
                <a:latin typeface="Syne Extra Bold" pitchFamily="34" charset="0"/>
                <a:ea typeface="Syne Extra Bold" pitchFamily="34" charset="-122"/>
                <a:cs typeface="Syne Extra Bold" pitchFamily="34" charset="-120"/>
              </a:rPr>
              <a:t>Código 3</a:t>
            </a:r>
            <a:endParaRPr lang="en-US" sz="1800" dirty="0"/>
          </a:p>
        </p:txBody>
      </p:sp>
      <p:sp>
        <p:nvSpPr>
          <p:cNvPr id="16" name="Text 11"/>
          <p:cNvSpPr/>
          <p:nvPr/>
        </p:nvSpPr>
        <p:spPr>
          <a:xfrm>
            <a:off x="7468195" y="6214110"/>
            <a:ext cx="6322933" cy="1193959"/>
          </a:xfrm>
          <a:prstGeom prst="rect">
            <a:avLst/>
          </a:prstGeom>
          <a:noFill/>
          <a:ln/>
        </p:spPr>
        <p:txBody>
          <a:bodyPr wrap="square" lIns="0" tIns="0" rIns="0" bIns="0" rtlCol="0" anchor="t"/>
          <a:lstStyle/>
          <a:p>
            <a:pPr algn="just">
              <a:lnSpc>
                <a:spcPts val="2350"/>
              </a:lnSpc>
            </a:pPr>
            <a:r>
              <a:rPr lang="es-ES" dirty="0"/>
              <a:t>Aplicó selección de características con </a:t>
            </a:r>
            <a:r>
              <a:rPr lang="es-ES" dirty="0" err="1"/>
              <a:t>SelectKBest</a:t>
            </a:r>
            <a:r>
              <a:rPr lang="es-ES" dirty="0"/>
              <a:t>, reduciendo la cantidad de variables consideradas. Fue eficaz para disminuir el tiempo de procesamiento, pero sin mejoras significativas en la precisión.</a:t>
            </a:r>
            <a:endParaRPr lang="en-US" dirty="0"/>
          </a:p>
        </p:txBody>
      </p:sp>
      <p:sp>
        <p:nvSpPr>
          <p:cNvPr id="17" name="CuadroTexto 16">
            <a:extLst>
              <a:ext uri="{FF2B5EF4-FFF2-40B4-BE49-F238E27FC236}">
                <a16:creationId xmlns:a16="http://schemas.microsoft.com/office/drawing/2014/main" id="{78F0091B-EBD4-9BC1-DB8E-13AC7B6D7AF9}"/>
              </a:ext>
            </a:extLst>
          </p:cNvPr>
          <p:cNvSpPr txBox="1"/>
          <p:nvPr/>
        </p:nvSpPr>
        <p:spPr>
          <a:xfrm>
            <a:off x="6368890" y="4197430"/>
            <a:ext cx="5482683" cy="1200329"/>
          </a:xfrm>
          <a:prstGeom prst="rect">
            <a:avLst/>
          </a:prstGeom>
          <a:noFill/>
        </p:spPr>
        <p:txBody>
          <a:bodyPr wrap="square" rtlCol="0">
            <a:spAutoFit/>
          </a:bodyPr>
          <a:lstStyle/>
          <a:p>
            <a:pPr algn="just"/>
            <a:r>
              <a:rPr lang="es-ES" dirty="0"/>
              <a:t>Introdujo codificaciones avanzadas como </a:t>
            </a:r>
            <a:r>
              <a:rPr lang="es-ES" dirty="0" err="1"/>
              <a:t>TargetEncoder</a:t>
            </a:r>
            <a:r>
              <a:rPr lang="es-ES" dirty="0"/>
              <a:t>, lo que permitió capturar patrones más complejos de variables de alta cardinalidad. Sin embargo, los resultados finales no superaron al Código 1.</a:t>
            </a:r>
            <a:endParaRPr lang="es-CO"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3054429"/>
            <a:ext cx="7556421" cy="1417558"/>
          </a:xfrm>
          <a:prstGeom prst="rect">
            <a:avLst/>
          </a:prstGeom>
          <a:noFill/>
          <a:ln/>
        </p:spPr>
        <p:txBody>
          <a:bodyPr wrap="square" lIns="0" tIns="0" rIns="0" bIns="0" rtlCol="0" anchor="t"/>
          <a:lstStyle/>
          <a:p>
            <a:pPr marL="0" indent="0">
              <a:lnSpc>
                <a:spcPts val="5550"/>
              </a:lnSpc>
              <a:buNone/>
            </a:pPr>
            <a:r>
              <a:rPr lang="en-US" sz="4450" b="1" dirty="0">
                <a:solidFill>
                  <a:srgbClr val="F0F4F1"/>
                </a:solidFill>
                <a:latin typeface="Syne Extra Bold" pitchFamily="34" charset="0"/>
                <a:ea typeface="Syne Extra Bold" pitchFamily="34" charset="-122"/>
                <a:cs typeface="Syne Extra Bold" pitchFamily="34" charset="-120"/>
              </a:rPr>
              <a:t>Tablero Interactivo</a:t>
            </a:r>
            <a:endParaRPr lang="en-US" sz="4450" dirty="0"/>
          </a:p>
        </p:txBody>
      </p:sp>
      <p:sp>
        <p:nvSpPr>
          <p:cNvPr id="4" name="Text 1"/>
          <p:cNvSpPr/>
          <p:nvPr/>
        </p:nvSpPr>
        <p:spPr>
          <a:xfrm>
            <a:off x="793790" y="4812149"/>
            <a:ext cx="7556421" cy="362903"/>
          </a:xfrm>
          <a:prstGeom prst="rect">
            <a:avLst/>
          </a:prstGeom>
          <a:noFill/>
          <a:ln/>
        </p:spPr>
        <p:txBody>
          <a:bodyPr wrap="none" lIns="0" tIns="0" rIns="0" bIns="0" rtlCol="0" anchor="t"/>
          <a:lstStyle/>
          <a:p>
            <a:pPr marL="0" indent="0">
              <a:lnSpc>
                <a:spcPts val="2850"/>
              </a:lnSpc>
              <a:buNone/>
            </a:pP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3" name="Text 0"/>
          <p:cNvSpPr/>
          <p:nvPr/>
        </p:nvSpPr>
        <p:spPr>
          <a:xfrm>
            <a:off x="793790" y="5343406"/>
            <a:ext cx="6244709" cy="362903"/>
          </a:xfrm>
          <a:prstGeom prst="rect">
            <a:avLst/>
          </a:prstGeom>
          <a:noFill/>
          <a:ln/>
        </p:spPr>
        <p:txBody>
          <a:bodyPr wrap="none" lIns="0" tIns="0" rIns="0" bIns="0" rtlCol="0" anchor="t"/>
          <a:lstStyle/>
          <a:p>
            <a:pPr marL="0" indent="0">
              <a:lnSpc>
                <a:spcPts val="2850"/>
              </a:lnSpc>
              <a:buNone/>
            </a:pPr>
            <a:endParaRPr lang="en-US" sz="1750" dirty="0"/>
          </a:p>
        </p:txBody>
      </p:sp>
      <p:sp>
        <p:nvSpPr>
          <p:cNvPr id="4" name="Text 1"/>
          <p:cNvSpPr/>
          <p:nvPr/>
        </p:nvSpPr>
        <p:spPr>
          <a:xfrm>
            <a:off x="1383268" y="648144"/>
            <a:ext cx="3402330" cy="425291"/>
          </a:xfrm>
          <a:prstGeom prst="rect">
            <a:avLst/>
          </a:prstGeom>
          <a:noFill/>
          <a:ln/>
        </p:spPr>
        <p:txBody>
          <a:bodyPr wrap="none" lIns="0" tIns="0" rIns="0" bIns="0" rtlCol="0" anchor="t"/>
          <a:lstStyle/>
          <a:p>
            <a:pPr marL="0" indent="0">
              <a:lnSpc>
                <a:spcPts val="3300"/>
              </a:lnSpc>
              <a:buNone/>
            </a:pPr>
            <a:r>
              <a:rPr lang="en-US" sz="2650" b="1" dirty="0">
                <a:solidFill>
                  <a:srgbClr val="F0F4F1"/>
                </a:solidFill>
                <a:latin typeface="Syne Extra Bold" pitchFamily="34" charset="0"/>
                <a:ea typeface="Syne Extra Bold" pitchFamily="34" charset="-122"/>
                <a:cs typeface="Syne Extra Bold" pitchFamily="34" charset="-120"/>
              </a:rPr>
              <a:t>Página 1</a:t>
            </a:r>
            <a:endParaRPr lang="en-US" sz="2650" dirty="0"/>
          </a:p>
        </p:txBody>
      </p:sp>
      <p:sp>
        <p:nvSpPr>
          <p:cNvPr id="5" name="Text 2"/>
          <p:cNvSpPr/>
          <p:nvPr/>
        </p:nvSpPr>
        <p:spPr>
          <a:xfrm>
            <a:off x="9743493" y="1848445"/>
            <a:ext cx="4681911" cy="847254"/>
          </a:xfrm>
          <a:prstGeom prst="rect">
            <a:avLst/>
          </a:prstGeom>
          <a:noFill/>
          <a:ln/>
        </p:spPr>
        <p:txBody>
          <a:bodyPr wrap="square" lIns="0" tIns="0" rIns="0" bIns="0" rtlCol="0" anchor="t"/>
          <a:lstStyle/>
          <a:p>
            <a:pPr marL="0" indent="0" algn="just">
              <a:lnSpc>
                <a:spcPts val="2850"/>
              </a:lnSpc>
              <a:buNone/>
            </a:pPr>
            <a:r>
              <a:rPr lang="en-US" sz="1750" dirty="0">
                <a:solidFill>
                  <a:srgbClr val="D7E5D8"/>
                </a:solidFill>
                <a:latin typeface="Syne" pitchFamily="34" charset="0"/>
                <a:ea typeface="Syne" pitchFamily="34" charset="-122"/>
                <a:cs typeface="Syne" pitchFamily="34" charset="-120"/>
              </a:rPr>
              <a:t>Esta página permite al usuario explorar datos de precios de venta y demanda de categorías de productos.</a:t>
            </a:r>
            <a:endParaRPr lang="en-US" sz="1750" dirty="0"/>
          </a:p>
        </p:txBody>
      </p:sp>
      <p:sp>
        <p:nvSpPr>
          <p:cNvPr id="6" name="Text 3"/>
          <p:cNvSpPr/>
          <p:nvPr/>
        </p:nvSpPr>
        <p:spPr>
          <a:xfrm>
            <a:off x="9702140" y="3212794"/>
            <a:ext cx="4746328" cy="968958"/>
          </a:xfrm>
          <a:prstGeom prst="rect">
            <a:avLst/>
          </a:prstGeom>
          <a:noFill/>
          <a:ln/>
        </p:spPr>
        <p:txBody>
          <a:bodyPr wrap="square" lIns="0" tIns="0" rIns="0" bIns="0" rtlCol="0" anchor="t"/>
          <a:lstStyle/>
          <a:p>
            <a:pPr marL="0" indent="0" algn="just">
              <a:lnSpc>
                <a:spcPts val="2850"/>
              </a:lnSpc>
              <a:buNone/>
            </a:pPr>
            <a:r>
              <a:rPr lang="en-US" sz="1750" dirty="0">
                <a:solidFill>
                  <a:srgbClr val="D7E5D8"/>
                </a:solidFill>
                <a:latin typeface="Syne" pitchFamily="34" charset="0"/>
                <a:ea typeface="Syne" pitchFamily="34" charset="-122"/>
                <a:cs typeface="Syne" pitchFamily="34" charset="-120"/>
              </a:rPr>
              <a:t>Incluye selectores para elegir fecha, temporada (invierno, verano, otoño, primavera) y categoría de producto.</a:t>
            </a:r>
            <a:endParaRPr lang="en-US" sz="1750" dirty="0"/>
          </a:p>
        </p:txBody>
      </p:sp>
      <p:sp>
        <p:nvSpPr>
          <p:cNvPr id="7" name="Text 4"/>
          <p:cNvSpPr/>
          <p:nvPr/>
        </p:nvSpPr>
        <p:spPr>
          <a:xfrm>
            <a:off x="9743492" y="4490025"/>
            <a:ext cx="4681911" cy="1891130"/>
          </a:xfrm>
          <a:prstGeom prst="rect">
            <a:avLst/>
          </a:prstGeom>
          <a:noFill/>
          <a:ln/>
        </p:spPr>
        <p:txBody>
          <a:bodyPr wrap="square" lIns="0" tIns="0" rIns="0" bIns="0" rtlCol="0" anchor="t"/>
          <a:lstStyle/>
          <a:p>
            <a:pPr marL="0" indent="0" algn="just">
              <a:lnSpc>
                <a:spcPts val="2850"/>
              </a:lnSpc>
              <a:buNone/>
            </a:pPr>
            <a:r>
              <a:rPr lang="en-US" sz="1750" dirty="0">
                <a:solidFill>
                  <a:srgbClr val="D7E5D8"/>
                </a:solidFill>
                <a:latin typeface="Syne" pitchFamily="34" charset="0"/>
                <a:ea typeface="Syne" pitchFamily="34" charset="-122"/>
                <a:cs typeface="Syne" pitchFamily="34" charset="-120"/>
              </a:rPr>
              <a:t>Muestra una tabla interactiva con la demanda por temporada para cada categoría, un top 10 de categorías más vendidas con precios estimados, un mapa con ubicación de clientes de mayor demanda, y un rango de precios históricos.</a:t>
            </a:r>
            <a:endParaRPr lang="en-US" sz="1750" dirty="0"/>
          </a:p>
        </p:txBody>
      </p:sp>
      <p:pic>
        <p:nvPicPr>
          <p:cNvPr id="8" name="Imagen 7">
            <a:extLst>
              <a:ext uri="{FF2B5EF4-FFF2-40B4-BE49-F238E27FC236}">
                <a16:creationId xmlns:a16="http://schemas.microsoft.com/office/drawing/2014/main" id="{3EEECE95-6714-1CD1-0AF7-D4663BA447C1}"/>
              </a:ext>
            </a:extLst>
          </p:cNvPr>
          <p:cNvPicPr>
            <a:picLocks noChangeAspect="1"/>
          </p:cNvPicPr>
          <p:nvPr/>
        </p:nvPicPr>
        <p:blipFill rotWithShape="1">
          <a:blip r:embed="rId3"/>
          <a:srcRect l="-463" t="5596" r="-1" b="5844"/>
          <a:stretch/>
        </p:blipFill>
        <p:spPr bwMode="auto">
          <a:xfrm>
            <a:off x="204996" y="1373356"/>
            <a:ext cx="9129305" cy="4526577"/>
          </a:xfrm>
          <a:prstGeom prst="rect">
            <a:avLst/>
          </a:prstGeom>
          <a:ln>
            <a:noFill/>
          </a:ln>
          <a:extLst>
            <a:ext uri="{53640926-AAD7-44D8-BBD7-CCE9431645EC}">
              <a14:shadowObscured xmlns:a14="http://schemas.microsoft.com/office/drawing/2010/main"/>
            </a:ext>
          </a:extLst>
        </p:spPr>
      </p:pic>
    </p:spTree>
  </p:cSld>
  <p:clrMapOvr>
    <a:masterClrMapping/>
  </p:clrMapOvr>
</p:sld>
</file>

<file path=ppt/theme/theme1.xml><?xml version="1.0" encoding="utf-8"?>
<a:theme xmlns:a="http://schemas.openxmlformats.org/drawingml/2006/main" name="Office 2013 - Tema de 2022">
  <a:themeElements>
    <a:clrScheme name="Office 2013 - Tema de 2022">
      <a:dk1>
        <a:sysClr val="windowText" lastClr="000000"/>
      </a:dk1>
      <a:lt1>
        <a:sysClr val="window" lastClr="FFFFFF"/>
      </a:lt1>
      <a:dk2>
        <a:srgbClr val="44546A"/>
      </a:dk2>
      <a:lt2>
        <a:srgbClr val="E7E6E6"/>
      </a:lt2>
      <a:accent1>
        <a:srgbClr val="29AF8C"/>
      </a:accent1>
      <a:accent2>
        <a:srgbClr val="97BE49"/>
      </a:accent2>
      <a:accent3>
        <a:srgbClr val="3D9CCC"/>
      </a:accent3>
      <a:accent4>
        <a:srgbClr val="7C60C6"/>
      </a:accent4>
      <a:accent5>
        <a:srgbClr val="C9492C"/>
      </a:accent5>
      <a:accent6>
        <a:srgbClr val="D58C2E"/>
      </a:accent6>
      <a:hlink>
        <a:srgbClr val="0563C1"/>
      </a:hlink>
      <a:folHlink>
        <a:srgbClr val="954F72"/>
      </a:folHlink>
    </a:clrScheme>
    <a:fontScheme name="Office 2013 - Tema de 2022">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13 - Tema de 2022">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3E4F19A7-A959-40BB-972C-4880BAF8EB09}"/>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36</TotalTime>
  <Words>738</Words>
  <Application>Microsoft Office PowerPoint</Application>
  <PresentationFormat>Personalizado</PresentationFormat>
  <Paragraphs>63</Paragraphs>
  <Slides>12</Slides>
  <Notes>12</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12</vt:i4>
      </vt:variant>
    </vt:vector>
  </HeadingPairs>
  <TitlesOfParts>
    <vt:vector size="18" baseType="lpstr">
      <vt:lpstr>Syne</vt:lpstr>
      <vt:lpstr>Calibri</vt:lpstr>
      <vt:lpstr>Arial</vt:lpstr>
      <vt:lpstr>Syne Extra Bold</vt:lpstr>
      <vt:lpstr>Calibri Light</vt:lpstr>
      <vt:lpstr>Office 2013 - Tema de 2022</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yoselin nieto gil</cp:lastModifiedBy>
  <cp:revision>5</cp:revision>
  <dcterms:created xsi:type="dcterms:W3CDTF">2024-11-24T21:36:48Z</dcterms:created>
  <dcterms:modified xsi:type="dcterms:W3CDTF">2024-11-26T00:17:54Z</dcterms:modified>
</cp:coreProperties>
</file>